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3" r:id="rId2"/>
    <p:sldId id="2564" r:id="rId3"/>
    <p:sldId id="2565" r:id="rId4"/>
    <p:sldId id="2600" r:id="rId5"/>
    <p:sldId id="2602" r:id="rId6"/>
    <p:sldId id="2567" r:id="rId7"/>
    <p:sldId id="2568" r:id="rId8"/>
    <p:sldId id="2569" r:id="rId9"/>
    <p:sldId id="2570" r:id="rId10"/>
    <p:sldId id="2571" r:id="rId11"/>
    <p:sldId id="2572" r:id="rId12"/>
    <p:sldId id="2573" r:id="rId13"/>
    <p:sldId id="2574" r:id="rId14"/>
    <p:sldId id="2575" r:id="rId15"/>
    <p:sldId id="2577" r:id="rId16"/>
    <p:sldId id="2578" r:id="rId17"/>
    <p:sldId id="2579" r:id="rId18"/>
    <p:sldId id="2580" r:id="rId19"/>
    <p:sldId id="2581" r:id="rId20"/>
    <p:sldId id="2584" r:id="rId21"/>
    <p:sldId id="2586" r:id="rId22"/>
    <p:sldId id="2585" r:id="rId23"/>
    <p:sldId id="2587" r:id="rId24"/>
    <p:sldId id="2590" r:id="rId25"/>
    <p:sldId id="2588" r:id="rId26"/>
    <p:sldId id="2589" r:id="rId27"/>
    <p:sldId id="2591" r:id="rId28"/>
    <p:sldId id="2583" r:id="rId29"/>
    <p:sldId id="2582" r:id="rId30"/>
    <p:sldId id="2592" r:id="rId31"/>
    <p:sldId id="2593" r:id="rId32"/>
    <p:sldId id="2595" r:id="rId33"/>
    <p:sldId id="260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vesting 101: Building Wealth for Your Future" id="{9B4D4A17-6816-47BF-87EC-976DB8CA979E}">
          <p14:sldIdLst/>
        </p14:section>
        <p14:section name="Money: The Key to Freedom and Its Evolution" id="{FA71A550-42A5-4B38-BB7A-3AA6488D24F2}">
          <p14:sldIdLst>
            <p14:sldId id="2563"/>
            <p14:sldId id="2564"/>
            <p14:sldId id="2565"/>
          </p14:sldIdLst>
        </p14:section>
        <p14:section name="Why Invest? The Power of Assets and Time" id="{AE719326-D1D7-4ADE-A414-91A3ACDEE2CF}">
          <p14:sldIdLst>
            <p14:sldId id="2600"/>
            <p14:sldId id="2602"/>
            <p14:sldId id="2567"/>
            <p14:sldId id="2568"/>
          </p14:sldIdLst>
        </p14:section>
        <p14:section name="Lessons from History: Stock Markets and Famous Fails" id="{DECCF654-FACF-4E64-ACA5-A742EAD2EEA1}">
          <p14:sldIdLst>
            <p14:sldId id="2569"/>
            <p14:sldId id="2570"/>
            <p14:sldId id="2571"/>
          </p14:sldIdLst>
        </p14:section>
        <p14:section name="The Math Behind Wealth: Compound Interest and Leverage" id="{ECA94C30-B6DC-46E1-A14A-17A65E5798C8}">
          <p14:sldIdLst>
            <p14:sldId id="2572"/>
            <p14:sldId id="2573"/>
            <p14:sldId id="2574"/>
            <p14:sldId id="2575"/>
          </p14:sldIdLst>
        </p14:section>
        <p14:section name="Understanding Risk, Return, and Liquidity" id="{7B945ABC-7769-4CA7-A4A5-2DEC31C12BCC}">
          <p14:sldIdLst>
            <p14:sldId id="2577"/>
            <p14:sldId id="2578"/>
            <p14:sldId id="2579"/>
            <p14:sldId id="2580"/>
          </p14:sldIdLst>
        </p14:section>
        <p14:section name="Investment Types: Stocks, ETFs, Real Estate, Crypto, and More" id="{F570B016-5B75-40B2-9111-E73ED6387FD3}">
          <p14:sldIdLst>
            <p14:sldId id="2581"/>
            <p14:sldId id="2584"/>
            <p14:sldId id="2586"/>
            <p14:sldId id="2585"/>
            <p14:sldId id="2587"/>
            <p14:sldId id="2590"/>
            <p14:sldId id="2588"/>
            <p14:sldId id="2589"/>
            <p14:sldId id="2591"/>
            <p14:sldId id="2583"/>
            <p14:sldId id="2582"/>
          </p14:sldIdLst>
        </p14:section>
        <p14:section name="Your Action Plan: Getting Started with Investing" id="{F6369E6A-D0E2-4E5E-B252-C2726F1EA278}">
          <p14:sldIdLst>
            <p14:sldId id="2592"/>
            <p14:sldId id="2593"/>
          </p14:sldIdLst>
        </p14:section>
        <p14:section name="Key Takeaways and Interactive Wrap-Up" id="{9561BE23-F52E-4CA5-97DE-B4CE674A52FF}">
          <p14:sldIdLst>
            <p14:sldId id="2595"/>
            <p14:sldId id="2601"/>
          </p14:sldIdLst>
        </p14:section>
        <p14:section name="Conclusion: Empower Your Financial Future Through Informed Investing" id="{30537241-8E5A-49EB-B134-002B8B1607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73732" autoAdjust="0"/>
  </p:normalViewPr>
  <p:slideViewPr>
    <p:cSldViewPr snapToGrid="0">
      <p:cViewPr varScale="1">
        <p:scale>
          <a:sx n="63" d="100"/>
          <a:sy n="63" d="100"/>
        </p:scale>
        <p:origin x="1399" y="259"/>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as Grosup" userId="0d812a7b-8266-45b7-b403-84577e1af4a8" providerId="ADAL" clId="{1B9795D1-A56B-4FF1-AFDA-8C74477F4EA0}"/>
    <pc:docChg chg="custSel delSld modSld modSection">
      <pc:chgData name="Tomas Grosup" userId="0d812a7b-8266-45b7-b403-84577e1af4a8" providerId="ADAL" clId="{1B9795D1-A56B-4FF1-AFDA-8C74477F4EA0}" dt="2025-12-11T20:35:17.410" v="45" actId="47"/>
      <pc:docMkLst>
        <pc:docMk/>
      </pc:docMkLst>
      <pc:sldChg chg="modSp mod">
        <pc:chgData name="Tomas Grosup" userId="0d812a7b-8266-45b7-b403-84577e1af4a8" providerId="ADAL" clId="{1B9795D1-A56B-4FF1-AFDA-8C74477F4EA0}" dt="2025-12-11T20:34:58.236" v="44" actId="27636"/>
        <pc:sldMkLst>
          <pc:docMk/>
          <pc:sldMk cId="1111812620" sldId="2593"/>
        </pc:sldMkLst>
        <pc:spChg chg="mod">
          <ac:chgData name="Tomas Grosup" userId="0d812a7b-8266-45b7-b403-84577e1af4a8" providerId="ADAL" clId="{1B9795D1-A56B-4FF1-AFDA-8C74477F4EA0}" dt="2025-12-11T20:34:58.236" v="44" actId="27636"/>
          <ac:spMkLst>
            <pc:docMk/>
            <pc:sldMk cId="1111812620" sldId="2593"/>
            <ac:spMk id="10" creationId="{D4A33358-7A9F-4C06-A39D-ECEFCA9E7D6C}"/>
          </ac:spMkLst>
        </pc:spChg>
      </pc:sldChg>
      <pc:sldChg chg="del">
        <pc:chgData name="Tomas Grosup" userId="0d812a7b-8266-45b7-b403-84577e1af4a8" providerId="ADAL" clId="{1B9795D1-A56B-4FF1-AFDA-8C74477F4EA0}" dt="2025-12-11T20:35:17.410" v="45" actId="47"/>
        <pc:sldMkLst>
          <pc:docMk/>
          <pc:sldMk cId="2298651281" sldId="25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0B1F8-16EE-4C72-9828-55CCD3FA029F}" type="datetimeFigureOut">
              <a:rPr lang="en-US" smtClean="0"/>
              <a:t>12/11/2025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999D0-451B-4168-8453-860D2ACFD182}" type="slidenum">
              <a:rPr lang="en-US" smtClean="0"/>
              <a:t>‹#›</a:t>
            </a:fld>
            <a:endParaRPr lang="en-US"/>
          </a:p>
        </p:txBody>
      </p:sp>
    </p:spTree>
    <p:extLst>
      <p:ext uri="{BB962C8B-B14F-4D97-AF65-F5344CB8AC3E}">
        <p14:creationId xmlns:p14="http://schemas.microsoft.com/office/powerpoint/2010/main" val="93395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Money? Its Purpose Across Time and Space, From Shells to Digital Cash: The History of Money, Modern Money: Why Cash Fails Over Time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a:t>
            </a:fld>
            <a:endParaRPr lang="en-US"/>
          </a:p>
        </p:txBody>
      </p:sp>
    </p:spTree>
    <p:extLst>
      <p:ext uri="{BB962C8B-B14F-4D97-AF65-F5344CB8AC3E}">
        <p14:creationId xmlns:p14="http://schemas.microsoft.com/office/powerpoint/2010/main" val="2675783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"Isaac Newton South Sea bubble"](https://www.bing.com/images/search?q=isaac+newton+south+sea+bubble+loss)
**The Story:** - Genius physicist invests in South Sea Company - Makes profit, sells → Smart! - Watches stock keep rising → FOMO - Buys back at TOP - Bubble bursts → Loses £20,000 (~$4M today) - His quote: **"I can calculate the motion of heavenly bodies, but not the madness of people."**
**Lesson:** Intelligence ≠ Investment success. Discipline beats IQ.
![Meme: Search "Isaac Newton stock market meme"](https://www.bing.com/images/search?q=isaac+newton+stock+market+bubble+meme)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10</a:t>
            </a:fld>
            <a:endParaRPr lang="en-US"/>
          </a:p>
        </p:txBody>
      </p:sp>
    </p:spTree>
    <p:extLst>
      <p:ext uri="{BB962C8B-B14F-4D97-AF65-F5344CB8AC3E}">
        <p14:creationId xmlns:p14="http://schemas.microsoft.com/office/powerpoint/2010/main" val="691938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Compound Interest: The Secret to Exponential Growth, The Rule of 72: Doubling Your Money, Starting Early: How Time Multiplies Your Wealth, Leverage: Amplifying Gains and Losses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11</a:t>
            </a:fld>
            <a:endParaRPr lang="en-US"/>
          </a:p>
        </p:txBody>
      </p:sp>
    </p:spTree>
    <p:extLst>
      <p:ext uri="{BB962C8B-B14F-4D97-AF65-F5344CB8AC3E}">
        <p14:creationId xmlns:p14="http://schemas.microsoft.com/office/powerpoint/2010/main" val="146217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"compound interest exponential growth"](https://www.bing.com/images/search?q=compound+interest+exponential+growth+chart)
**Example: 1,000 Kč at 10%**
| Year | Simple Interest | Compound Interest | |------|----------------|-------------------| | 0 | 1,000 Kč | 1,000 Kč | | 10 | 2,000 Kč | 2,594 Kč | | 30 | 4,000 Kč | **17,449 Kč** |
**Compound = 4. 4x MORE with same starting amount!**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12</a:t>
            </a:fld>
            <a:endParaRPr lang="en-US"/>
          </a:p>
        </p:txBody>
      </p:sp>
    </p:spTree>
    <p:extLst>
      <p:ext uri="{BB962C8B-B14F-4D97-AF65-F5344CB8AC3E}">
        <p14:creationId xmlns:p14="http://schemas.microsoft.com/office/powerpoint/2010/main" val="1803667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"rule of 72 chart"](https://www.bing.com/images/search?q=rule+of+72+investment+chart)
```
Years to Double = 72 ÷ Annual Return % ```
**Quick Quiz:** 1. *"7% return = ?"* (Answer: ~10 years) 2. *"10% return = ?"* (Answer: ~7 years) 3. *"Bank savings 1% = ?"* (Answer: 72 years! 💀)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13</a:t>
            </a:fld>
            <a:endParaRPr lang="en-US"/>
          </a:p>
        </p:txBody>
      </p:sp>
    </p:spTree>
    <p:extLst>
      <p:ext uri="{BB962C8B-B14F-4D97-AF65-F5344CB8AC3E}">
        <p14:creationId xmlns:p14="http://schemas.microsoft.com/office/powerpoint/2010/main" val="330496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**Scenario:** 1,000 Kč/month at 8%
| Start Age | Total Invested | Value at 65 | |-----------|----------------|-------------| | **17** | 576,000 Kč | **3,150,000 Kč** | | **27** | 456,000 Kč | **1,430,000 Kč** | | **37** | 336,000 Kč | **612,000 Kč** |
**10 years earlier = 2.2x more. Time is the secret.**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14</a:t>
            </a:fld>
            <a:endParaRPr lang="en-US"/>
          </a:p>
        </p:txBody>
      </p:sp>
    </p:spTree>
    <p:extLst>
      <p:ext uri="{BB962C8B-B14F-4D97-AF65-F5344CB8AC3E}">
        <p14:creationId xmlns:p14="http://schemas.microsoft.com/office/powerpoint/2010/main" val="3908656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Investment Triangle: Balancing Risk, Return, and Liquidity, Comparing Investments: Savings, Bonds, Stocks, Real Estate, Crypto, Education, Family Business, Types of Risk: Market, Inflation, Liquidity, Political, Geopolitical, Climate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15</a:t>
            </a:fld>
            <a:endParaRPr lang="en-US"/>
          </a:p>
        </p:txBody>
      </p:sp>
    </p:spTree>
    <p:extLst>
      <p:ext uri="{BB962C8B-B14F-4D97-AF65-F5344CB8AC3E}">
        <p14:creationId xmlns:p14="http://schemas.microsoft.com/office/powerpoint/2010/main" val="3042533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"investment triangle"](https://www.bing.com/images/search?q=investment+triangle+risk+return+liquidity)
**The Law: You can't maximize all three! **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16</a:t>
            </a:fld>
            <a:endParaRPr lang="en-US"/>
          </a:p>
        </p:txBody>
      </p:sp>
    </p:spTree>
    <p:extLst>
      <p:ext uri="{BB962C8B-B14F-4D97-AF65-F5344CB8AC3E}">
        <p14:creationId xmlns:p14="http://schemas.microsoft.com/office/powerpoint/2010/main" val="3500672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Investment | Return | Risk | Liquidity | |------------|--------|------|-----------| | **Savings Account** | 🔴 Low (1-2%) | 🟢 Very Low | 🟢 Very High | | **Bonds** | 🟠 Low-Med (3-5%) | 🟢 Low | 🟢 High | | **S&amp;P 500 ETF** | 🟢 High (8-10%) | 🟠 Medium | 🟢 High | | **Real Estate** | 🟢 Medium (5-7%) | 🟠 Medium | 🔴 Very Low | | **Your Education** | 🟢🟢 Very High | 🟠 Medium | 🔴🔴 None | | **Crypto** | 🟢🟢/🔴🔴 Extreme | 🔴🔴 Extreme | 🟠 Medium | | **Family Business** | 🟢 High (variable) | 🟠 High | 🔴 Low |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17</a:t>
            </a:fld>
            <a:endParaRPr lang="en-US"/>
          </a:p>
        </p:txBody>
      </p:sp>
    </p:spTree>
    <p:extLst>
      <p:ext uri="{BB962C8B-B14F-4D97-AF65-F5344CB8AC3E}">
        <p14:creationId xmlns:p14="http://schemas.microsoft.com/office/powerpoint/2010/main" val="2885560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**Market Risk** 📉 - Prices fluctuate (2008: -50%) #### **Inflation Risk** 💸 - Returns don't beat inflation #### **Liquidity Risk** 🏠 - Can't sell quickly #### **Political Risk** 🏛️ - Government rule changes (Russia 2022) #### **Geopolitical Risk** 🌍 - Wars, sanctions (Ukraine 2022) #### **Climate Risk** 🌡️ - Coastal flooding, transition from coal
**Question:** *"Zero-risk investment?"* (Answer: Doesn't exist! Even cash has inflation risk)
![Meme: Search "investment risk meme"](https://www.bing.com/images/search?q=investment+risk+management+meme)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18</a:t>
            </a:fld>
            <a:endParaRPr lang="en-US"/>
          </a:p>
        </p:txBody>
      </p:sp>
    </p:spTree>
    <p:extLst>
      <p:ext uri="{BB962C8B-B14F-4D97-AF65-F5344CB8AC3E}">
        <p14:creationId xmlns:p14="http://schemas.microsoft.com/office/powerpoint/2010/main" val="2459813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Market Terms: Bull vs Bear, Corrections, Lost Decades, Trading vs Investing: Stress, Returns, and Timeframes, Stocks and Equities: Ownership and Returns, ETFs: Diversification Made Easy, Active Funds: Fees and Performance, Dollar Cost Averaging: Investing Without Emotion, Cryptocurrency: High Risk, High Reward, Czech Real Estate: Mortgages, Leverage, and Rental Income, Your Education: The Highest ROI, Family Business: Control, Returns, and Diversification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19</a:t>
            </a:fld>
            <a:endParaRPr lang="en-US"/>
          </a:p>
        </p:txBody>
      </p:sp>
    </p:spTree>
    <p:extLst>
      <p:ext uri="{BB962C8B-B14F-4D97-AF65-F5344CB8AC3E}">
        <p14:creationId xmlns:p14="http://schemas.microsoft.com/office/powerpoint/2010/main" val="3385262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money, really?"*
(Let them answer - expect: paper, coins, digital numbers)
### **The Two Jobs of Money:**
1. **Transfer value through SPACE** (trade with someone far away) 2. **Transfer value through TIME** (save today, use tomorrow)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a:t>
            </a:fld>
            <a:endParaRPr lang="en-US"/>
          </a:p>
        </p:txBody>
      </p:sp>
    </p:spTree>
    <p:extLst>
      <p:ext uri="{BB962C8B-B14F-4D97-AF65-F5344CB8AC3E}">
        <p14:creationId xmlns:p14="http://schemas.microsoft.com/office/powerpoint/2010/main" val="202792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"stock market long term chart"](https://www.bing.com/images/search?q=stock+market+growth+long+term+chart)
**What:** Own part of a company
**S&amp;P 500: The Benchmark** - 500 biggest U.S. companies - Historical return: ~10%/year (7% after inflation) - **But: Lost decade 2000-2010! **
**Pros:** High returns, liquid **Cons:** Volatile, requires research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20</a:t>
            </a:fld>
            <a:endParaRPr lang="en-US"/>
          </a:p>
        </p:txBody>
      </p:sp>
    </p:spTree>
    <p:extLst>
      <p:ext uri="{BB962C8B-B14F-4D97-AF65-F5344CB8AC3E}">
        <p14:creationId xmlns:p14="http://schemas.microsoft.com/office/powerpoint/2010/main" val="3020830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"active vs passive performance"](https://www.bing.com/images/search?q=active+vs+passive+fund+performance+comparison)
**The Dirty Secret: 80-90% FAIL to beat index funds over 15+ years**
**Fee Impact:** - 100K Kč at 8% for 30 years = 985K Kč (0.1% fee) - Same at 7% = 761K Kč (1% fee) - **224K Kč lost to fees!**
![Meme: Search "active fund fees meme"](https://www.bing.com/images/search?q=active+fund+manager+fees+meme)</a:t>
            </a:r>
          </a:p>
        </p:txBody>
      </p:sp>
      <p:sp>
        <p:nvSpPr>
          <p:cNvPr id="4" name="Slide Number Placeholder 3"/>
          <p:cNvSpPr>
            <a:spLocks noGrp="1"/>
          </p:cNvSpPr>
          <p:nvPr>
            <p:ph type="sldNum" sz="quarter" idx="5"/>
          </p:nvPr>
        </p:nvSpPr>
        <p:spPr/>
        <p:txBody>
          <a:bodyPr/>
          <a:lstStyle/>
          <a:p>
            <a:fld id="{968E654C-B901-4C91-9A54-A34E6F458561}" type="slidenum">
              <a:rPr lang="en-US" smtClean="0"/>
              <a:t>21</a:t>
            </a:fld>
            <a:endParaRPr lang="en-US"/>
          </a:p>
        </p:txBody>
      </p:sp>
    </p:spTree>
    <p:extLst>
      <p:ext uri="{BB962C8B-B14F-4D97-AF65-F5344CB8AC3E}">
        <p14:creationId xmlns:p14="http://schemas.microsoft.com/office/powerpoint/2010/main" val="3922112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"ETF diversification"](https://www.bing.com/images/search? q=etf+diversification+illustration)
**What:** Basket of stocks in one package **Example:** VWCE = 3,500 global companies
**Returns:** 7-12%/year historically
**Pros:** - ✅ Instant diversification - ✅ Low fees (0.03-0.20%) - ✅ Perfect for beginners
**Warren Buffett:** "Buy low-cost S&amp;P 500 index fund"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22</a:t>
            </a:fld>
            <a:endParaRPr lang="en-US"/>
          </a:p>
        </p:txBody>
      </p:sp>
    </p:spTree>
    <p:extLst>
      <p:ext uri="{BB962C8B-B14F-4D97-AF65-F5344CB8AC3E}">
        <p14:creationId xmlns:p14="http://schemas.microsoft.com/office/powerpoint/2010/main" val="4177787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"DCA chart"](https://www.bing.com/images/search?q=dollar+cost+averaging+illustration)
**Strategy:** Invest fixed amount monthly regardless of price
**Example: 1,000 Kč/month** - Month 1: Price 100 → Buy 10 shares - Month 2: Price 80 (crash!) → Buy 12. 5 shares - Month 3: Price 110 → Buy 9 shares
**Result: You bought MORE when cheap! **
**Why DCA is Perfect:** - ✅ Removes emotion - ✅ Automates investing - ✅ Beats "lost decades"
![Meme: Search "DCA vs timing market"](https://www.bing.com/images/search?q=dca+vs+timing+market+meme)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23</a:t>
            </a:fld>
            <a:endParaRPr lang="en-US"/>
          </a:p>
        </p:txBody>
      </p:sp>
    </p:spTree>
    <p:extLst>
      <p:ext uri="{BB962C8B-B14F-4D97-AF65-F5344CB8AC3E}">
        <p14:creationId xmlns:p14="http://schemas.microsoft.com/office/powerpoint/2010/main" val="535783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**Highest ROI for most people! ** - University grad earns ~40% more over lifetime - Cost in CZ: ~200K (public) - Lifetime difference: 4M+ Kč
**But:** Zero liquidity, field matters!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24</a:t>
            </a:fld>
            <a:endParaRPr lang="en-US"/>
          </a:p>
        </p:txBody>
      </p:sp>
    </p:spTree>
    <p:extLst>
      <p:ext uri="{BB962C8B-B14F-4D97-AF65-F5344CB8AC3E}">
        <p14:creationId xmlns:p14="http://schemas.microsoft.com/office/powerpoint/2010/main" val="2497440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"Bitcoin price history"](https://www.bing.com/images/search?q=bitcoin+price+chart+history)
**Bitcoin Journey:** - 2010: $0.08 - 2021: $69,000 - 2022: $16,000 - 2024: ~$40,000+
**Pros:** Potential huge gains, decentralized **Cons:** Extremely volatile, regulatory risk, scams
**Advice:** - Only 1-5% of portfolio - Only money you can LOSE - Do deep research
![Meme: Search "crypto volatility meme"](https://www.bing.com/images/search?q=cryptocurrency+investor+emotional+rollercoaster+meme)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25</a:t>
            </a:fld>
            <a:endParaRPr lang="en-US"/>
          </a:p>
        </p:txBody>
      </p:sp>
    </p:spTree>
    <p:extLst>
      <p:ext uri="{BB962C8B-B14F-4D97-AF65-F5344CB8AC3E}">
        <p14:creationId xmlns:p14="http://schemas.microsoft.com/office/powerpoint/2010/main" val="3466424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"Prague real estate"](https://www.bing.com/images/search?q=prague+real+estate+apartment+building)
**Buy to Live:** - Mortgage rates: ~5-6% (2024) - Tax deduction on interest - Forced savings
**Buy to Rent:** - Prague 2+kk: ~5M Kč - Rent: 20K/month = 240K/year - Gross yield: 4. 8% - Net (after expenses): 3-4%
**Leverage Example:** - 3M property, 600K down, 2.4M mortgage - +10% property value → **+50% your equity** - -10% property value → **-50% your equity**
**Pros:** Tangible, leverage, rental income, tax benefits **Cons:** Illiquid, maintenance, tenant problems, geographic/climate risk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26</a:t>
            </a:fld>
            <a:endParaRPr lang="en-US"/>
          </a:p>
        </p:txBody>
      </p:sp>
    </p:spTree>
    <p:extLst>
      <p:ext uri="{BB962C8B-B14F-4D97-AF65-F5344CB8AC3E}">
        <p14:creationId xmlns:p14="http://schemas.microsoft.com/office/powerpoint/2010/main" val="2402952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your family has one:** - ✅ Direct control - ✅ High potential returns - ✅ Keep wealth in family
**But:** - ❌ All eggs in one basket - ❌ Industry-specific risk - ❌ Geographic concentration
**Smart move:** Own business AND diversify into stocks/ETFs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27</a:t>
            </a:fld>
            <a:endParaRPr lang="en-US"/>
          </a:p>
        </p:txBody>
      </p:sp>
    </p:spTree>
    <p:extLst>
      <p:ext uri="{BB962C8B-B14F-4D97-AF65-F5344CB8AC3E}">
        <p14:creationId xmlns:p14="http://schemas.microsoft.com/office/powerpoint/2010/main" val="2833337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**Trading** | **Investing** | |-------------|---------------| | Daily/weekly | Years/decades | | High stress | Low stress | | 90% lose money | 70%+ make money | | Full-time job | Passive |
**Isaac Newton tried trading. Didn't work. **
![Meme: Search "day trading vs investing meme"](https://www.bing.com/images/search?q=day+trading+vs+long+term+investing+meme)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28</a:t>
            </a:fld>
            <a:endParaRPr lang="en-US"/>
          </a:p>
        </p:txBody>
      </p:sp>
    </p:spTree>
    <p:extLst>
      <p:ext uri="{BB962C8B-B14F-4D97-AF65-F5344CB8AC3E}">
        <p14:creationId xmlns:p14="http://schemas.microsoft.com/office/powerpoint/2010/main" val="1470689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"bull vs bear market"](https://www.bing.com/images/search?q=bull+bear+market+chart+comparison)
- **Bull Market** 🐂 - Prices rising (2010-2020) - **Bear Market** 🐻 - Prices falling 20%+ (2022) - **Correction** - Temporary 10-20% drop (normal!) - **Lost Decade** - Zero returns (2000-2010 S&amp;P 500)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29</a:t>
            </a:fld>
            <a:endParaRPr lang="en-US"/>
          </a:p>
        </p:txBody>
      </p:sp>
    </p:spTree>
    <p:extLst>
      <p:ext uri="{BB962C8B-B14F-4D97-AF65-F5344CB8AC3E}">
        <p14:creationId xmlns:p14="http://schemas.microsoft.com/office/powerpoint/2010/main" val="21971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**Shells &amp; Mussels** 🐚 ![Search: "cowrie shells ancient money"](https://www.bing.com/images/search?q=cowrie+shells+ancient+money) - ✅ Portable (space) | ❌ Deteriorate (time) | ❌ Infinite supply (inflation!)
#### **Gold &amp; Silver** 🪙 ![Search: "ancient gold coins"](https://www.bing.com/images/search? q=ancient+gold+coins) - ✅ Works through BOTH time AND space!
- ❌ Heavy, hard to divide
#### **Paper Money** 💵 ![Search: "various world currencies"](https://www.bing.com/images/search? q=world+paper+money+currencies) - ✅ Easy to carry (space) - ❌❌ **FAILS at holding value through TIME** → Inflation!
- ❌ Not accepted everywhere (Czech koruna in Japan?)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3</a:t>
            </a:fld>
            <a:endParaRPr lang="en-US"/>
          </a:p>
        </p:txBody>
      </p:sp>
    </p:spTree>
    <p:extLst>
      <p:ext uri="{BB962C8B-B14F-4D97-AF65-F5344CB8AC3E}">
        <p14:creationId xmlns:p14="http://schemas.microsoft.com/office/powerpoint/2010/main" val="282704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Step-by-Step Blueprint: Start Small, Open Brokerage, Pick an ETF, Automate, Learn More, Asset Allocation by Age: Building a Portfolio for Life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30</a:t>
            </a:fld>
            <a:endParaRPr lang="en-US"/>
          </a:p>
        </p:txBody>
      </p:sp>
    </p:spTree>
    <p:extLst>
      <p:ext uri="{BB962C8B-B14F-4D97-AF65-F5344CB8AC3E}">
        <p14:creationId xmlns:p14="http://schemas.microsoft.com/office/powerpoint/2010/main" val="1993827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**1. Start Small** 🐣 - 500-1,000 Kč/month - Consistency beats big amounts
#### **2. Open Brokerage** 🏦 - Trade Republic, XTB, Interactive Brokers - Need: ID, bank account, parent permission (under 18)
#### **3. Pick ONE ETF** 📦 - VWCE (Vanguard All-World) - CSPX (S&amp;P 500) - Fee: ~0.20%/year
#### **4. Automate** 🤖 - Monthly automatic investment - Set and forget
#### **5. Learn More** 📚 - r/eupersonalfinance - YouTube: Graham Stephan, Plain Bagel - Books: "Simple Path to Wealth"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31</a:t>
            </a:fld>
            <a:endParaRPr lang="en-US"/>
          </a:p>
        </p:txBody>
      </p:sp>
    </p:spTree>
    <p:extLst>
      <p:ext uri="{BB962C8B-B14F-4D97-AF65-F5344CB8AC3E}">
        <p14:creationId xmlns:p14="http://schemas.microsoft.com/office/powerpoint/2010/main" val="367083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Essential Lessons: Time, Compound Interest, Diversification, Fees, DCA, Leverage, Learning, Quiz and Discussion: Test Your Knowledge and Think Critically, Closing Inspiration: Why Starting Now Matters Most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32</a:t>
            </a:fld>
            <a:endParaRPr lang="en-US"/>
          </a:p>
        </p:txBody>
      </p:sp>
    </p:spTree>
    <p:extLst>
      <p:ext uri="{BB962C8B-B14F-4D97-AF65-F5344CB8AC3E}">
        <p14:creationId xmlns:p14="http://schemas.microsoft.com/office/powerpoint/2010/main" val="796300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3C391-5C01-A0AD-E188-1CADB0C85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95BDB-C379-A0C4-3C49-03BA87296A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486E3-E533-C638-7CC4-630A03C72436}"/>
              </a:ext>
            </a:extLst>
          </p:cNvPr>
          <p:cNvSpPr>
            <a:spLocks noGrp="1"/>
          </p:cNvSpPr>
          <p:nvPr>
            <p:ph type="body" idx="1"/>
          </p:nvPr>
        </p:nvSpPr>
        <p:spPr/>
        <p:txBody>
          <a:bodyPr/>
          <a:lstStyle/>
          <a:p>
            <a:r>
              <a:rPr lang="en-US"/>
              <a:t>Inflation, Time, and Diversification: Three Harsh Truths 
 Image source: AI-generated</a:t>
            </a:r>
          </a:p>
        </p:txBody>
      </p:sp>
      <p:sp>
        <p:nvSpPr>
          <p:cNvPr id="4" name="Slide Number Placeholder 3">
            <a:extLst>
              <a:ext uri="{FF2B5EF4-FFF2-40B4-BE49-F238E27FC236}">
                <a16:creationId xmlns:a16="http://schemas.microsoft.com/office/drawing/2014/main" id="{F9444C32-4D41-06A7-DF61-E2E176BE06D8}"/>
              </a:ext>
            </a:extLst>
          </p:cNvPr>
          <p:cNvSpPr>
            <a:spLocks noGrp="1"/>
          </p:cNvSpPr>
          <p:nvPr>
            <p:ph type="sldNum" sz="quarter" idx="5"/>
          </p:nvPr>
        </p:nvSpPr>
        <p:spPr/>
        <p:txBody>
          <a:bodyPr/>
          <a:lstStyle/>
          <a:p>
            <a:fld id="{968E654C-B901-4C91-9A54-A34E6F458561}" type="slidenum">
              <a:rPr lang="en-US" smtClean="0"/>
              <a:t>33</a:t>
            </a:fld>
            <a:endParaRPr lang="en-US"/>
          </a:p>
        </p:txBody>
      </p:sp>
    </p:spTree>
    <p:extLst>
      <p:ext uri="{BB962C8B-B14F-4D97-AF65-F5344CB8AC3E}">
        <p14:creationId xmlns:p14="http://schemas.microsoft.com/office/powerpoint/2010/main" val="522051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B71F7-C198-6993-EF2F-25900C092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F929B-32F5-7980-EE30-ED61ADFC3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DA2A8-2226-C7B5-4D8F-D9377CB37EFA}"/>
              </a:ext>
            </a:extLst>
          </p:cNvPr>
          <p:cNvSpPr>
            <a:spLocks noGrp="1"/>
          </p:cNvSpPr>
          <p:nvPr>
            <p:ph type="body" idx="1"/>
          </p:nvPr>
        </p:nvSpPr>
        <p:spPr/>
        <p:txBody>
          <a:bodyPr/>
          <a:lstStyle/>
          <a:p>
            <a:r>
              <a:rPr lang="en-US"/>
              <a:t>Inflation, Time, and Diversification: Three Harsh Truths 
 Image source: AI-generated</a:t>
            </a:r>
          </a:p>
        </p:txBody>
      </p:sp>
      <p:sp>
        <p:nvSpPr>
          <p:cNvPr id="4" name="Slide Number Placeholder 3">
            <a:extLst>
              <a:ext uri="{FF2B5EF4-FFF2-40B4-BE49-F238E27FC236}">
                <a16:creationId xmlns:a16="http://schemas.microsoft.com/office/drawing/2014/main" id="{68E99E82-2C3B-87DF-00B6-7EE10CFDC808}"/>
              </a:ext>
            </a:extLst>
          </p:cNvPr>
          <p:cNvSpPr>
            <a:spLocks noGrp="1"/>
          </p:cNvSpPr>
          <p:nvPr>
            <p:ph type="sldNum" sz="quarter" idx="5"/>
          </p:nvPr>
        </p:nvSpPr>
        <p:spPr/>
        <p:txBody>
          <a:bodyPr/>
          <a:lstStyle/>
          <a:p>
            <a:fld id="{968E654C-B901-4C91-9A54-A34E6F458561}" type="slidenum">
              <a:rPr lang="en-US" smtClean="0"/>
              <a:t>4</a:t>
            </a:fld>
            <a:endParaRPr lang="en-US"/>
          </a:p>
        </p:txBody>
      </p:sp>
    </p:spTree>
    <p:extLst>
      <p:ext uri="{BB962C8B-B14F-4D97-AF65-F5344CB8AC3E}">
        <p14:creationId xmlns:p14="http://schemas.microsoft.com/office/powerpoint/2010/main" val="2985600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C35E2-A1E5-610C-8636-FEA171A0A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D2010-F055-A28E-EFC0-22975244FF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7A0AA-A11A-7D45-2515-72113D1297DE}"/>
              </a:ext>
            </a:extLst>
          </p:cNvPr>
          <p:cNvSpPr>
            <a:spLocks noGrp="1"/>
          </p:cNvSpPr>
          <p:nvPr>
            <p:ph type="body" idx="1"/>
          </p:nvPr>
        </p:nvSpPr>
        <p:spPr/>
        <p:txBody>
          <a:bodyPr/>
          <a:lstStyle/>
          <a:p>
            <a:r>
              <a:rPr lang="en-US"/>
              <a:t>Inflation, Time, and Diversification: Three Harsh Truths 
 Image source: AI-generated</a:t>
            </a:r>
          </a:p>
        </p:txBody>
      </p:sp>
      <p:sp>
        <p:nvSpPr>
          <p:cNvPr id="4" name="Slide Number Placeholder 3">
            <a:extLst>
              <a:ext uri="{FF2B5EF4-FFF2-40B4-BE49-F238E27FC236}">
                <a16:creationId xmlns:a16="http://schemas.microsoft.com/office/drawing/2014/main" id="{F2B6AA9D-381F-43D1-4158-79D22DDA3C11}"/>
              </a:ext>
            </a:extLst>
          </p:cNvPr>
          <p:cNvSpPr>
            <a:spLocks noGrp="1"/>
          </p:cNvSpPr>
          <p:nvPr>
            <p:ph type="sldNum" sz="quarter" idx="5"/>
          </p:nvPr>
        </p:nvSpPr>
        <p:spPr/>
        <p:txBody>
          <a:bodyPr/>
          <a:lstStyle/>
          <a:p>
            <a:fld id="{968E654C-B901-4C91-9A54-A34E6F458561}" type="slidenum">
              <a:rPr lang="en-US" smtClean="0"/>
              <a:t>5</a:t>
            </a:fld>
            <a:endParaRPr lang="en-US"/>
          </a:p>
        </p:txBody>
      </p:sp>
    </p:spTree>
    <p:extLst>
      <p:ext uri="{BB962C8B-B14F-4D97-AF65-F5344CB8AC3E}">
        <p14:creationId xmlns:p14="http://schemas.microsoft.com/office/powerpoint/2010/main" val="96154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Inflation, Time, and Diversification: Three Harsh Truths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6</a:t>
            </a:fld>
            <a:endParaRPr lang="en-US"/>
          </a:p>
        </p:txBody>
      </p:sp>
    </p:spTree>
    <p:extLst>
      <p:ext uri="{BB962C8B-B14F-4D97-AF65-F5344CB8AC3E}">
        <p14:creationId xmlns:p14="http://schemas.microsoft.com/office/powerpoint/2010/main" val="1016822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**1. Inflation Never Stops** 📉 ![Search: "1971 nixon shock inflation chart"](https://www.bing.com/images/search?q=nixon+shock+1971+inflation+rate+chart)
**August 15, 1971 - The Nixon Shock** - Nixon: "Dollar no longer backed by gold" - Inflation: 4.7% → 13.5% by 1980[[1]](https://uracentral.com/the-end-of-the-gold-standard-nixons-decision-and-its-impact-on-the-economy/)[[2]](https://insights.som.yale.edu/insights/how-the-nixon-shock-remade-the-world-economy)
**Question:** *"At 3% inflation, how much buying power does 100 Kč lose yearly?"* (Answer: 3 Kč - it's worth 97 Kč in real value)
#### **2. Time is Your Superpower** ⏰ - At 17, you have 48 years until 65 - That's 5-6 complete market cycles - Compound interest needs TIME
#### **3. Diversification Across Asset Classes** 🎯 - Your family might own a business - excellent! - But what if one industry crashes? One location struggles? - Stocks, real estate, businesses - different assets, different risks
**Not about being rich or poor - it's about being SMART with assets.**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7</a:t>
            </a:fld>
            <a:endParaRPr lang="en-US"/>
          </a:p>
        </p:txBody>
      </p:sp>
    </p:spTree>
    <p:extLst>
      <p:ext uri="{BB962C8B-B14F-4D97-AF65-F5344CB8AC3E}">
        <p14:creationId xmlns:p14="http://schemas.microsoft.com/office/powerpoint/2010/main" val="531006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Birth of Stock Markets: Amsterdam 1602 and the VOC, Isaac Newton and the South Sea Bubble: Discipline Over Intelligence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8</a:t>
            </a:fld>
            <a:endParaRPr lang="en-US"/>
          </a:p>
        </p:txBody>
      </p:sp>
    </p:spTree>
    <p:extLst>
      <p:ext uri="{BB962C8B-B14F-4D97-AF65-F5344CB8AC3E}">
        <p14:creationId xmlns:p14="http://schemas.microsoft.com/office/powerpoint/2010/main" val="37962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"Amsterdam stock exchange 1602 painting"](https://www.bing.com/images/search?q=amsterdam+stock+exchange+1602+historical+painting)
#### **The Dutch East India Company (VOC)**
**The Problem:** ![Search: "Dutch sailing ships spice trade 1600s"](https://www.bing.com/images/search?q=dutch+east+india+company+ships+sailing) - Ships to Asia = EXPENSIVE (2-3 year voyages) - Risk: storms, pirates, disease - ONE merchant couldn't afford it
**The Solution: The World's First IPO** - Sell SHARES to the public - Spread risk across hundreds of investors - Anyone could own part of the voyage
**Result:** VOC worth ~$7.9 TRILLION in today's money (richest company ever)[[3]](https://www.investopedia.com/ask/answers/08/first-company-issue-stock-dutch-east-india.asp)[[4]](https://www.worldsfirststockexchange.com/2020/10/15/the-worlds-first-ipo/)
**Why it matters:** Invented the concept of PUBLIC ownership and risk-sharing 
 Image source: AI-generated</a:t>
            </a:r>
          </a:p>
        </p:txBody>
      </p:sp>
      <p:sp>
        <p:nvSpPr>
          <p:cNvPr id="4" name="Slide Number Placeholder 3"/>
          <p:cNvSpPr>
            <a:spLocks noGrp="1"/>
          </p:cNvSpPr>
          <p:nvPr>
            <p:ph type="sldNum" sz="quarter" idx="5"/>
          </p:nvPr>
        </p:nvSpPr>
        <p:spPr/>
        <p:txBody>
          <a:bodyPr/>
          <a:lstStyle/>
          <a:p>
            <a:fld id="{968E654C-B901-4C91-9A54-A34E6F458561}" type="slidenum">
              <a:rPr lang="en-US" smtClean="0"/>
              <a:t>9</a:t>
            </a:fld>
            <a:endParaRPr lang="en-US"/>
          </a:p>
        </p:txBody>
      </p:sp>
    </p:spTree>
    <p:extLst>
      <p:ext uri="{BB962C8B-B14F-4D97-AF65-F5344CB8AC3E}">
        <p14:creationId xmlns:p14="http://schemas.microsoft.com/office/powerpoint/2010/main" val="79848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12/11/2025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17007815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886470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12/11/2025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00779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12/11/2025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92790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12/11/2025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5591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12/11/2025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26665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12/11/2025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0467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12/11/2025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73413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519597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577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395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12/11/2025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1419116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19671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18285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44238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401950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913061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13454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07918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006597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19111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43263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12/11/2025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467002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050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275336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024427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77458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12/11/2025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877958"/>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12/11/2025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24417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12/11/2025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20874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12/11/2025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3839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12/11/2025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042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12/11/2025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884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lvl1pPr>
              <a:defRPr sz="3600"/>
            </a:lvl1pPr>
            <a:lvl2pPr>
              <a:defRPr sz="3200"/>
            </a:lvl2pPr>
            <a:lvl3pPr>
              <a:defRPr sz="28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6826240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12/11/2025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812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12/11/2025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6597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12/11/2025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8730017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12/11/2025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5938561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12/11/2025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488510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12/11/2025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986610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12/11/2025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6818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12/11/2025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28525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12/11/2025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731858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12/11/2025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0225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12/11/2025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390429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12/11/2025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2332654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12/11/2025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3514608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0.sv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20.sv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0.sv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20.sv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20.sv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tfhappenedin1971.co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2FA017D-3E5C-4063-A4CB-1E918100C6E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E2355175-CB6B-1055-0DC7-981AA58A7DDF}"/>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A99DF1A6-F4B5-59C9-CF41-7997B620219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0BB74341-978E-79D4-2630-60F431888DDF}"/>
              </a:ext>
            </a:extLst>
          </p:cNvPr>
          <p:cNvSpPr>
            <a:spLocks noGrp="1"/>
          </p:cNvSpPr>
          <p:nvPr>
            <p:ph type="sldNum" sz="quarter" idx="12"/>
          </p:nvPr>
        </p:nvSpPr>
        <p:spPr/>
        <p:txBody>
          <a:bodyPr/>
          <a:lstStyle/>
          <a:p>
            <a:fld id="{84C450F2-3BB4-4AE4-8A35-A9D7AEA4C850}" type="slidenum">
              <a:rPr lang="en-US" smtClean="0"/>
              <a:t>1</a:t>
            </a:fld>
            <a:endParaRPr lang="en-US" dirty="0"/>
          </a:p>
        </p:txBody>
      </p:sp>
      <p:pic>
        <p:nvPicPr>
          <p:cNvPr id="8" name="Graphic 7" descr="A visually striking image depicting the evolution of money, featuring a timeline-like arrangement of objects such as ancient shells, metal coins, paper bills, and a glowing digital currency symbol, all set against a clean, modern background. The composition should allow for a centered title overlay and convey a sense of progress and innovation. No visible or implied text, letters, or words should appear anywhere in the image">
            <a:extLst>
              <a:ext uri="{FF2B5EF4-FFF2-40B4-BE49-F238E27FC236}">
                <a16:creationId xmlns:a16="http://schemas.microsoft.com/office/drawing/2014/main" id="{8454BF04-E27E-4EEF-8922-665979A4CA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842B2F4C-A998-4CD2-99EE-C644FA5909EC}"/>
              </a:ext>
            </a:extLst>
          </p:cNvPr>
          <p:cNvSpPr txBox="1"/>
          <p:nvPr/>
        </p:nvSpPr>
        <p:spPr>
          <a:xfrm>
            <a:off x="695325" y="5095875"/>
            <a:ext cx="6172200" cy="1390650"/>
          </a:xfrm>
          <a:prstGeom prst="rect">
            <a:avLst/>
          </a:prstGeom>
          <a:noFill/>
        </p:spPr>
        <p:txBody>
          <a:bodyPr wrap="square" rtlCol="0">
            <a:normAutofit lnSpcReduction="10000"/>
          </a:bodyPr>
          <a:lstStyle/>
          <a:p>
            <a:pPr marL="0" algn="l">
              <a:buNone/>
            </a:pPr>
            <a:r>
              <a:rPr sz="4500" b="1">
                <a:solidFill>
                  <a:srgbClr val="6D7BF7"/>
                </a:solidFill>
                <a:effectLst/>
                <a:latin typeface="Avenir Next LT Pro Bold" panose="020B0804020202020204" pitchFamily="34" charset="0"/>
              </a:rPr>
              <a:t>MONEY: THE KEY TO FREEDOM</a:t>
            </a:r>
            <a:r>
              <a:rPr>
                <a:effectLst/>
              </a:rPr>
              <a:t> </a:t>
            </a:r>
            <a:endParaRPr lang="en-US"/>
          </a:p>
        </p:txBody>
      </p:sp>
    </p:spTree>
    <p:extLst>
      <p:ext uri="{BB962C8B-B14F-4D97-AF65-F5344CB8AC3E}">
        <p14:creationId xmlns:p14="http://schemas.microsoft.com/office/powerpoint/2010/main" val="1205049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409E6F1-FF4E-4E73-A286-E3C7C87928B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8F3A8CF2-01DD-3155-F011-E73E09B8D376}"/>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240CD165-4611-B403-0441-D8903214BD32}"/>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F4CAF8A-61FC-0219-B78A-E3308DA7ED27}"/>
              </a:ext>
            </a:extLst>
          </p:cNvPr>
          <p:cNvSpPr>
            <a:spLocks noGrp="1"/>
          </p:cNvSpPr>
          <p:nvPr>
            <p:ph type="sldNum" sz="quarter" idx="12"/>
          </p:nvPr>
        </p:nvSpPr>
        <p:spPr/>
        <p:txBody>
          <a:bodyPr/>
          <a:lstStyle/>
          <a:p>
            <a:fld id="{84C450F2-3BB4-4AE4-8A35-A9D7AEA4C850}" type="slidenum">
              <a:rPr lang="en-US" smtClean="0"/>
              <a:t>10</a:t>
            </a:fld>
            <a:endParaRPr lang="en-US" dirty="0"/>
          </a:p>
        </p:txBody>
      </p:sp>
      <p:pic>
        <p:nvPicPr>
          <p:cNvPr id="8" name="Graphic 7" descr="An evocative, premium black-and-white scene of a historical stock market trading floor from the early 18th century, filled with anxious investors and chaotic energy, referencing the South Sea Bubble era; dramatic monochrome aesthetic, no visible or implied text, ample negative space on the right for overlay">
            <a:extLst>
              <a:ext uri="{FF2B5EF4-FFF2-40B4-BE49-F238E27FC236}">
                <a16:creationId xmlns:a16="http://schemas.microsoft.com/office/drawing/2014/main" id="{1654B229-EBC1-41ED-8A26-465020745B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89889FDE-9EE2-4AC8-A9E4-5144997A7396}"/>
              </a:ext>
            </a:extLst>
          </p:cNvPr>
          <p:cNvSpPr txBox="1"/>
          <p:nvPr/>
        </p:nvSpPr>
        <p:spPr>
          <a:xfrm>
            <a:off x="5295900" y="771525"/>
            <a:ext cx="6096000" cy="1257300"/>
          </a:xfrm>
          <a:prstGeom prst="rect">
            <a:avLst/>
          </a:prstGeom>
          <a:noFill/>
        </p:spPr>
        <p:txBody>
          <a:bodyPr wrap="square" rtlCol="0">
            <a:normAutofit fontScale="92500" lnSpcReduction="10000"/>
          </a:bodyPr>
          <a:lstStyle/>
          <a:p>
            <a:pPr marL="0" algn="r">
              <a:buNone/>
            </a:pPr>
            <a:r>
              <a:rPr sz="4500" b="1">
                <a:solidFill>
                  <a:srgbClr val="6D7BF7"/>
                </a:solidFill>
                <a:effectLst/>
                <a:latin typeface="Avenir Next LT Pro" panose="020B0504020202020204" pitchFamily="34" charset="0"/>
              </a:rPr>
              <a:t>DISCIPLINE OVER INTELLIGENCE</a:t>
            </a:r>
            <a:r>
              <a:rPr>
                <a:effectLst/>
              </a:rPr>
              <a:t> </a:t>
            </a:r>
            <a:endParaRPr lang="en-US"/>
          </a:p>
        </p:txBody>
      </p:sp>
      <p:sp>
        <p:nvSpPr>
          <p:cNvPr id="10" name="TextBox 9">
            <a:extLst>
              <a:ext uri="{FF2B5EF4-FFF2-40B4-BE49-F238E27FC236}">
                <a16:creationId xmlns:a16="http://schemas.microsoft.com/office/drawing/2014/main" id="{7E0E0FF1-C70E-4472-8D3A-1FCC976BC368}"/>
              </a:ext>
            </a:extLst>
          </p:cNvPr>
          <p:cNvSpPr txBox="1"/>
          <p:nvPr/>
        </p:nvSpPr>
        <p:spPr>
          <a:xfrm>
            <a:off x="5295900" y="2638425"/>
            <a:ext cx="6096000" cy="2733675"/>
          </a:xfrm>
          <a:prstGeom prst="rect">
            <a:avLst/>
          </a:prstGeom>
          <a:noFill/>
        </p:spPr>
        <p:txBody>
          <a:bodyPr wrap="square" rtlCol="0">
            <a:normAutofit fontScale="85000" lnSpcReduction="20000"/>
          </a:bodyPr>
          <a:lstStyle/>
          <a:p>
            <a:pPr marL="0" marR="0" algn="l">
              <a:buNone/>
            </a:pPr>
            <a:r>
              <a:rPr sz="1800" b="1" dirty="0">
                <a:solidFill>
                  <a:srgbClr val="FFFFFF"/>
                </a:solidFill>
                <a:effectLst/>
                <a:latin typeface="Avenir Next LT Pro" panose="020B0504020202020204" pitchFamily="34" charset="0"/>
              </a:rPr>
              <a:t>The Story</a:t>
            </a:r>
            <a:r>
              <a:rPr dirty="0">
                <a:effectLst/>
              </a:rPr>
              <a:t> </a:t>
            </a:r>
          </a:p>
          <a:p>
            <a:pPr marL="0" marR="0" algn="l">
              <a:spcBef>
                <a:spcPts val="600"/>
              </a:spcBef>
              <a:buNone/>
            </a:pPr>
            <a:r>
              <a:rPr dirty="0">
                <a:solidFill>
                  <a:srgbClr val="FFFFFF"/>
                </a:solidFill>
                <a:effectLst/>
                <a:latin typeface="Avenir Next LT Pro" panose="020B0504020202020204" pitchFamily="34" charset="0"/>
              </a:rPr>
              <a:t>Genius investor buys South Sea stock, takes profit, then buys back at the top as prices soar. The bubble bursts and he loses a fortune. Even the brightest can be undone by FOMO and crowd mania.</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Lesson</a:t>
            </a:r>
            <a:r>
              <a:rPr dirty="0">
                <a:effectLst/>
              </a:rPr>
              <a:t> </a:t>
            </a:r>
          </a:p>
          <a:p>
            <a:pPr marL="0" marR="0" algn="l">
              <a:spcBef>
                <a:spcPts val="600"/>
              </a:spcBef>
              <a:buNone/>
            </a:pPr>
            <a:r>
              <a:rPr dirty="0">
                <a:solidFill>
                  <a:srgbClr val="FFFFFF"/>
                </a:solidFill>
                <a:effectLst/>
                <a:latin typeface="Avenir Next LT Pro" panose="020B0504020202020204" pitchFamily="34" charset="0"/>
              </a:rPr>
              <a:t>Intelligence does not guarantee investment success. Clear rules, risk controls, and emotional discipline consistently beat raw IQ.</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Quote</a:t>
            </a:r>
            <a:r>
              <a:rPr dirty="0">
                <a:effectLst/>
              </a:rPr>
              <a:t> </a:t>
            </a:r>
          </a:p>
          <a:p>
            <a:pPr marL="0" marR="0" algn="l">
              <a:spcBef>
                <a:spcPts val="600"/>
              </a:spcBef>
              <a:buNone/>
            </a:pPr>
            <a:r>
              <a:rPr dirty="0">
                <a:solidFill>
                  <a:srgbClr val="FFFFFF"/>
                </a:solidFill>
                <a:effectLst/>
                <a:latin typeface="Avenir Next LT Pro" panose="020B0504020202020204" pitchFamily="34" charset="0"/>
              </a:rPr>
              <a:t>I can calculate the motion of heavenly bodies, but not the madness of people.</a:t>
            </a:r>
            <a:r>
              <a:rPr dirty="0">
                <a:effectLst/>
              </a:rPr>
              <a:t> </a:t>
            </a:r>
            <a:endParaRPr lang="en-US" dirty="0"/>
          </a:p>
        </p:txBody>
      </p:sp>
    </p:spTree>
    <p:extLst>
      <p:ext uri="{BB962C8B-B14F-4D97-AF65-F5344CB8AC3E}">
        <p14:creationId xmlns:p14="http://schemas.microsoft.com/office/powerpoint/2010/main" val="3683659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BB52D76-C7AF-4340-AAEA-FE756B31FD7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0E8238F0-05E5-1E5F-B69A-569E4D0A977D}"/>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2619A547-B41D-EF54-085C-0E3A68702176}"/>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DA9779E1-024D-F32A-AE30-C207ACBC5A8A}"/>
              </a:ext>
            </a:extLst>
          </p:cNvPr>
          <p:cNvSpPr>
            <a:spLocks noGrp="1"/>
          </p:cNvSpPr>
          <p:nvPr>
            <p:ph type="sldNum" sz="quarter" idx="12"/>
          </p:nvPr>
        </p:nvSpPr>
        <p:spPr/>
        <p:txBody>
          <a:bodyPr/>
          <a:lstStyle/>
          <a:p>
            <a:fld id="{84C450F2-3BB4-4AE4-8A35-A9D7AEA4C850}" type="slidenum">
              <a:rPr lang="en-US" smtClean="0"/>
              <a:t>11</a:t>
            </a:fld>
            <a:endParaRPr lang="en-US" dirty="0"/>
          </a:p>
        </p:txBody>
      </p:sp>
      <p:pic>
        <p:nvPicPr>
          <p:cNvPr id="8" name="Graphic 7" descr="A visually striking image of a modern financial district skyline at sunrise, with soft golden light reflecting off glass skyscrapers and subtle abstract overlays of upward-trending lines and geometric shapes. The composition should be clean and minimal, allowing for a centered title overlay and evoking themes of growth, opportunity, and sophistication. No visible or implied text, letters, or words should appear anywhere in the image">
            <a:extLst>
              <a:ext uri="{FF2B5EF4-FFF2-40B4-BE49-F238E27FC236}">
                <a16:creationId xmlns:a16="http://schemas.microsoft.com/office/drawing/2014/main" id="{4BCD6FBA-F65E-49BD-B356-E92FDF8BD4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69BBA4-2C23-4B8A-9FDF-475FEE404C2F}"/>
              </a:ext>
            </a:extLst>
          </p:cNvPr>
          <p:cNvSpPr txBox="1"/>
          <p:nvPr/>
        </p:nvSpPr>
        <p:spPr>
          <a:xfrm>
            <a:off x="695325" y="4400550"/>
            <a:ext cx="6172200" cy="2085975"/>
          </a:xfrm>
          <a:prstGeom prst="rect">
            <a:avLst/>
          </a:prstGeom>
          <a:noFill/>
        </p:spPr>
        <p:txBody>
          <a:bodyPr wrap="square" rtlCol="0">
            <a:normAutofit/>
          </a:bodyPr>
          <a:lstStyle/>
          <a:p>
            <a:pPr marL="0" algn="l">
              <a:buNone/>
            </a:pPr>
            <a:r>
              <a:rPr sz="4500" b="1" dirty="0">
                <a:solidFill>
                  <a:srgbClr val="6D7BF7"/>
                </a:solidFill>
                <a:effectLst/>
                <a:latin typeface="Avenir Next LT Pro" panose="020B0504020202020204" pitchFamily="34" charset="0"/>
              </a:rPr>
              <a:t>COMPOUND INTEREST</a:t>
            </a:r>
            <a:endParaRPr lang="en-US" dirty="0"/>
          </a:p>
        </p:txBody>
      </p:sp>
    </p:spTree>
    <p:extLst>
      <p:ext uri="{BB962C8B-B14F-4D97-AF65-F5344CB8AC3E}">
        <p14:creationId xmlns:p14="http://schemas.microsoft.com/office/powerpoint/2010/main" val="338286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92DEDB-F835-4822-B549-F1C535E90D6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1D8719F3-BF86-83AE-9914-9ED3D124D8AE}"/>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78E6A891-32ED-7E12-88CA-22E7A613C8D1}"/>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C7B17F4-522E-FC2E-299D-E8FBC680CF34}"/>
              </a:ext>
            </a:extLst>
          </p:cNvPr>
          <p:cNvSpPr>
            <a:spLocks noGrp="1"/>
          </p:cNvSpPr>
          <p:nvPr>
            <p:ph type="sldNum" sz="quarter" idx="12"/>
          </p:nvPr>
        </p:nvSpPr>
        <p:spPr/>
        <p:txBody>
          <a:bodyPr/>
          <a:lstStyle/>
          <a:p>
            <a:fld id="{84C450F2-3BB4-4AE4-8A35-A9D7AEA4C850}" type="slidenum">
              <a:rPr lang="en-US" smtClean="0"/>
              <a:t>12</a:t>
            </a:fld>
            <a:endParaRPr lang="en-US" dirty="0"/>
          </a:p>
        </p:txBody>
      </p:sp>
      <p:pic>
        <p:nvPicPr>
          <p:cNvPr id="8" name="Graphic 7" descr="A clean, high-contrast chart visually comparing compound versus simple interest growth over 30 years. The X-axis is labeled 'Years' (0, 10, 30), and the Y-axis shows currency values in Kč. Two lines are present: one straight white line for simple interest, and one neon indigo (#6D7BF7) exponential curve for compound interest, both starting at 1,000 Kč, with the compound curve dramatically outpacing by year 30. Black background, clear axis labels, no icons or decorative elements, focus on clarity and modern style">
            <a:extLst>
              <a:ext uri="{FF2B5EF4-FFF2-40B4-BE49-F238E27FC236}">
                <a16:creationId xmlns:a16="http://schemas.microsoft.com/office/drawing/2014/main" id="{F2765C93-9BE3-42B0-A657-C71368D9ED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297D8113-D75D-4086-9E9C-EE13C93F6FD4}"/>
              </a:ext>
            </a:extLst>
          </p:cNvPr>
          <p:cNvSpPr txBox="1"/>
          <p:nvPr/>
        </p:nvSpPr>
        <p:spPr>
          <a:xfrm>
            <a:off x="581025" y="581025"/>
            <a:ext cx="6362700" cy="1257300"/>
          </a:xfrm>
          <a:prstGeom prst="rect">
            <a:avLst/>
          </a:prstGeom>
          <a:noFill/>
        </p:spPr>
        <p:txBody>
          <a:bodyPr wrap="square" rtlCol="0">
            <a:normAutofit fontScale="92500" lnSpcReduction="10000"/>
          </a:bodyPr>
          <a:lstStyle/>
          <a:p>
            <a:pPr marL="0" algn="l">
              <a:buNone/>
            </a:pPr>
            <a:r>
              <a:rPr sz="4500" b="1">
                <a:solidFill>
                  <a:srgbClr val="6D7BF7"/>
                </a:solidFill>
                <a:effectLst/>
                <a:latin typeface="Avenir Next LT Pro Bold" panose="020B0804020202020204" pitchFamily="34" charset="0"/>
              </a:rPr>
              <a:t>COMPOUND INTEREST GROWTH</a:t>
            </a:r>
            <a:r>
              <a:rPr>
                <a:effectLst/>
              </a:rPr>
              <a:t> </a:t>
            </a:r>
            <a:endParaRPr lang="en-US"/>
          </a:p>
        </p:txBody>
      </p:sp>
      <p:sp>
        <p:nvSpPr>
          <p:cNvPr id="10" name="TextBox 9">
            <a:extLst>
              <a:ext uri="{FF2B5EF4-FFF2-40B4-BE49-F238E27FC236}">
                <a16:creationId xmlns:a16="http://schemas.microsoft.com/office/drawing/2014/main" id="{256A7C91-BB2B-4A53-B125-C4CCB9CC9C6B}"/>
              </a:ext>
            </a:extLst>
          </p:cNvPr>
          <p:cNvSpPr txBox="1"/>
          <p:nvPr/>
        </p:nvSpPr>
        <p:spPr>
          <a:xfrm>
            <a:off x="581025" y="2543175"/>
            <a:ext cx="6362700" cy="2495550"/>
          </a:xfrm>
          <a:prstGeom prst="rect">
            <a:avLst/>
          </a:prstGeom>
          <a:noFill/>
        </p:spPr>
        <p:txBody>
          <a:bodyPr wrap="square" rtlCol="0">
            <a:normAutofit fontScale="92500" lnSpcReduction="20000"/>
          </a:bodyPr>
          <a:lstStyle/>
          <a:p>
            <a:pPr marL="0" algn="l">
              <a:buNone/>
            </a:pPr>
            <a:r>
              <a:rPr sz="1800" b="1" dirty="0">
                <a:solidFill>
                  <a:srgbClr val="FFFFFF"/>
                </a:solidFill>
                <a:effectLst/>
                <a:latin typeface="Avenir Next LT Pro Bold" panose="020B0804020202020204" pitchFamily="34" charset="0"/>
              </a:rPr>
              <a:t>Example: 1,000 </a:t>
            </a:r>
            <a:r>
              <a:rPr sz="1800" b="1" dirty="0" err="1">
                <a:solidFill>
                  <a:srgbClr val="FFFFFF"/>
                </a:solidFill>
                <a:effectLst/>
                <a:latin typeface="Avenir Next LT Pro Bold" panose="020B0804020202020204" pitchFamily="34" charset="0"/>
              </a:rPr>
              <a:t>Kč</a:t>
            </a:r>
            <a:r>
              <a:rPr sz="1800" b="1" dirty="0">
                <a:solidFill>
                  <a:srgbClr val="FFFFFF"/>
                </a:solidFill>
                <a:effectLst/>
                <a:latin typeface="Avenir Next LT Pro Bold" panose="020B0804020202020204" pitchFamily="34" charset="0"/>
              </a:rPr>
              <a:t> at 10%</a:t>
            </a:r>
            <a:r>
              <a:rPr dirty="0">
                <a:effectLst/>
              </a:rPr>
              <a:t> </a:t>
            </a:r>
          </a:p>
          <a:p>
            <a:pPr marL="0" algn="l">
              <a:spcBef>
                <a:spcPts val="600"/>
              </a:spcBef>
              <a:buNone/>
            </a:pPr>
            <a:r>
              <a:rPr sz="1600" dirty="0">
                <a:solidFill>
                  <a:srgbClr val="FFFFFF"/>
                </a:solidFill>
                <a:effectLst/>
                <a:latin typeface="Avenir Next LT Pro Regular"/>
              </a:rPr>
              <a:t>Year 0: 1,000 </a:t>
            </a:r>
            <a:r>
              <a:rPr sz="1600" dirty="0" err="1">
                <a:solidFill>
                  <a:srgbClr val="FFFFFF"/>
                </a:solidFill>
                <a:effectLst/>
                <a:latin typeface="Avenir Next LT Pro Regular"/>
              </a:rPr>
              <a:t>Kč</a:t>
            </a:r>
            <a:r>
              <a:rPr sz="1600" dirty="0">
                <a:solidFill>
                  <a:srgbClr val="FFFFFF"/>
                </a:solidFill>
                <a:effectLst/>
                <a:latin typeface="Avenir Next LT Pro Regular"/>
              </a:rPr>
              <a:t>. Year 10: Simple 2,000 </a:t>
            </a:r>
            <a:r>
              <a:rPr sz="1600" dirty="0" err="1">
                <a:solidFill>
                  <a:srgbClr val="FFFFFF"/>
                </a:solidFill>
                <a:effectLst/>
                <a:latin typeface="Avenir Next LT Pro Regular"/>
              </a:rPr>
              <a:t>Kč</a:t>
            </a:r>
            <a:r>
              <a:rPr sz="1600" dirty="0">
                <a:solidFill>
                  <a:srgbClr val="FFFFFF"/>
                </a:solidFill>
                <a:effectLst/>
                <a:latin typeface="Avenir Next LT Pro Regular"/>
              </a:rPr>
              <a:t> vs. Compound 2,594 </a:t>
            </a:r>
            <a:r>
              <a:rPr sz="1600" dirty="0" err="1">
                <a:solidFill>
                  <a:srgbClr val="FFFFFF"/>
                </a:solidFill>
                <a:effectLst/>
                <a:latin typeface="Avenir Next LT Pro Regular"/>
              </a:rPr>
              <a:t>Kč</a:t>
            </a:r>
            <a:r>
              <a:rPr sz="1600" dirty="0">
                <a:solidFill>
                  <a:srgbClr val="FFFFFF"/>
                </a:solidFill>
                <a:effectLst/>
                <a:latin typeface="Avenir Next LT Pro Regular"/>
              </a:rPr>
              <a:t>. Year 30: Simple 4,000 </a:t>
            </a:r>
            <a:r>
              <a:rPr sz="1600" dirty="0" err="1">
                <a:solidFill>
                  <a:srgbClr val="FFFFFF"/>
                </a:solidFill>
                <a:effectLst/>
                <a:latin typeface="Avenir Next LT Pro Regular"/>
              </a:rPr>
              <a:t>Kč</a:t>
            </a:r>
            <a:r>
              <a:rPr sz="1600" dirty="0">
                <a:solidFill>
                  <a:srgbClr val="FFFFFF"/>
                </a:solidFill>
                <a:effectLst/>
                <a:latin typeface="Avenir Next LT Pro Regular"/>
              </a:rPr>
              <a:t> vs. Compound 17,449 </a:t>
            </a:r>
            <a:r>
              <a:rPr sz="1600" dirty="0" err="1">
                <a:solidFill>
                  <a:srgbClr val="FFFFFF"/>
                </a:solidFill>
                <a:effectLst/>
                <a:latin typeface="Avenir Next LT Pro Regular"/>
              </a:rPr>
              <a:t>Kč</a:t>
            </a:r>
            <a:r>
              <a:rPr sz="1600" dirty="0">
                <a:solidFill>
                  <a:srgbClr val="FFFFFF"/>
                </a:solidFill>
                <a:effectLst/>
                <a:latin typeface="Avenir Next LT Pro Regular"/>
              </a:rPr>
              <a:t>.</a:t>
            </a:r>
            <a:r>
              <a:rPr dirty="0">
                <a:effectLst/>
              </a:rPr>
              <a:t> </a:t>
            </a:r>
          </a:p>
          <a:p>
            <a:pPr marL="0" algn="l">
              <a:spcBef>
                <a:spcPts val="2100"/>
              </a:spcBef>
              <a:buNone/>
            </a:pPr>
            <a:r>
              <a:rPr sz="1800" b="1" dirty="0">
                <a:solidFill>
                  <a:srgbClr val="FFFFFF"/>
                </a:solidFill>
                <a:effectLst/>
                <a:latin typeface="Avenir Next LT Pro Bold" panose="020B0804020202020204" pitchFamily="34" charset="0"/>
              </a:rPr>
              <a:t>Compound = 4.4x More</a:t>
            </a:r>
            <a:r>
              <a:rPr dirty="0">
                <a:effectLst/>
              </a:rPr>
              <a:t> </a:t>
            </a:r>
          </a:p>
          <a:p>
            <a:pPr marL="0" algn="l">
              <a:spcBef>
                <a:spcPts val="600"/>
              </a:spcBef>
              <a:buNone/>
            </a:pPr>
            <a:r>
              <a:rPr sz="1600" dirty="0">
                <a:solidFill>
                  <a:srgbClr val="FFFFFF"/>
                </a:solidFill>
                <a:effectLst/>
                <a:latin typeface="Avenir Next LT Pro Regular"/>
              </a:rPr>
              <a:t>With the same starting amount, compound growth dramatically outpaces simple interest over time.</a:t>
            </a:r>
            <a:r>
              <a:rPr dirty="0">
                <a:effectLst/>
              </a:rPr>
              <a:t> </a:t>
            </a:r>
          </a:p>
          <a:p>
            <a:pPr marL="0" algn="l">
              <a:spcBef>
                <a:spcPts val="2100"/>
              </a:spcBef>
              <a:buNone/>
            </a:pPr>
            <a:r>
              <a:rPr sz="1800" b="1" dirty="0">
                <a:solidFill>
                  <a:srgbClr val="FFFFFF"/>
                </a:solidFill>
                <a:effectLst/>
                <a:latin typeface="Avenir Next LT Pro Bold" panose="020B0804020202020204" pitchFamily="34" charset="0"/>
              </a:rPr>
              <a:t>Key Statistic</a:t>
            </a:r>
            <a:r>
              <a:rPr dirty="0">
                <a:effectLst/>
              </a:rPr>
              <a:t> </a:t>
            </a:r>
          </a:p>
          <a:p>
            <a:pPr marL="0" algn="l">
              <a:spcBef>
                <a:spcPts val="600"/>
              </a:spcBef>
              <a:buNone/>
            </a:pPr>
            <a:r>
              <a:rPr sz="1600" dirty="0">
                <a:solidFill>
                  <a:srgbClr val="FFFFFF"/>
                </a:solidFill>
                <a:effectLst/>
                <a:latin typeface="Avenir Next LT Pro Regular"/>
              </a:rPr>
              <a:t>17,449 </a:t>
            </a:r>
            <a:r>
              <a:rPr sz="1600" dirty="0" err="1">
                <a:solidFill>
                  <a:srgbClr val="FFFFFF"/>
                </a:solidFill>
                <a:effectLst/>
                <a:latin typeface="Avenir Next LT Pro Regular"/>
              </a:rPr>
              <a:t>Kč</a:t>
            </a:r>
            <a:r>
              <a:rPr sz="1600" dirty="0">
                <a:solidFill>
                  <a:srgbClr val="FFFFFF"/>
                </a:solidFill>
                <a:effectLst/>
                <a:latin typeface="Avenir Next LT Pro Regular"/>
              </a:rPr>
              <a:t> after 30 years from 1,000 </a:t>
            </a:r>
            <a:r>
              <a:rPr sz="1600" dirty="0" err="1">
                <a:solidFill>
                  <a:srgbClr val="FFFFFF"/>
                </a:solidFill>
                <a:effectLst/>
                <a:latin typeface="Avenir Next LT Pro Regular"/>
              </a:rPr>
              <a:t>Kč</a:t>
            </a:r>
            <a:r>
              <a:rPr sz="1600" dirty="0">
                <a:solidFill>
                  <a:srgbClr val="FFFFFF"/>
                </a:solidFill>
                <a:effectLst/>
                <a:latin typeface="Avenir Next LT Pro Regular"/>
              </a:rPr>
              <a:t> at 10% compound interest.</a:t>
            </a:r>
            <a:r>
              <a:rPr dirty="0">
                <a:effectLst/>
              </a:rPr>
              <a:t> </a:t>
            </a:r>
            <a:endParaRPr lang="en-US" dirty="0"/>
          </a:p>
        </p:txBody>
      </p:sp>
    </p:spTree>
    <p:extLst>
      <p:ext uri="{BB962C8B-B14F-4D97-AF65-F5344CB8AC3E}">
        <p14:creationId xmlns:p14="http://schemas.microsoft.com/office/powerpoint/2010/main" val="1281943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CFFE209-0F8F-4FFA-A210-67E82B03BCC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4DB16D71-C30A-DDF4-B392-30771CA87254}"/>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231CF23A-06F4-3D8E-B32D-B447782198FA}"/>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620054E-D0CE-F27C-9762-AC4AC7038043}"/>
              </a:ext>
            </a:extLst>
          </p:cNvPr>
          <p:cNvSpPr>
            <a:spLocks noGrp="1"/>
          </p:cNvSpPr>
          <p:nvPr>
            <p:ph type="sldNum" sz="quarter" idx="12"/>
          </p:nvPr>
        </p:nvSpPr>
        <p:spPr/>
        <p:txBody>
          <a:bodyPr/>
          <a:lstStyle/>
          <a:p>
            <a:fld id="{84C450F2-3BB4-4AE4-8A35-A9D7AEA4C850}" type="slidenum">
              <a:rPr lang="en-US" smtClean="0"/>
              <a:t>13</a:t>
            </a:fld>
            <a:endParaRPr lang="en-US" dirty="0"/>
          </a:p>
        </p:txBody>
      </p:sp>
      <p:pic>
        <p:nvPicPr>
          <p:cNvPr id="8" name="Graphic 7" descr="A clear, visually engaging illustration showing the Rule of 72 in action—depicting three stacks of coins labeled with different annual return rates (1%, 7%, 10%) and corresponding time to double (72 years, 10 years, 7 years). The background should be clean and modern, with no visible or implied text, letters, or words anywhere in the image. The composition should highlight the concept of money growth over time and allow space for overlaying quiz questions">
            <a:extLst>
              <a:ext uri="{FF2B5EF4-FFF2-40B4-BE49-F238E27FC236}">
                <a16:creationId xmlns:a16="http://schemas.microsoft.com/office/drawing/2014/main" id="{0D1A862D-C25C-4802-8F5E-B90E1E3EFF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3FD50D95-92DC-4971-BB02-6EDFDBE11BDD}"/>
              </a:ext>
            </a:extLst>
          </p:cNvPr>
          <p:cNvSpPr txBox="1"/>
          <p:nvPr/>
        </p:nvSpPr>
        <p:spPr>
          <a:xfrm>
            <a:off x="5295900" y="771525"/>
            <a:ext cx="6096000" cy="628650"/>
          </a:xfrm>
          <a:prstGeom prst="rect">
            <a:avLst/>
          </a:prstGeom>
          <a:noFill/>
        </p:spPr>
        <p:txBody>
          <a:bodyPr wrap="square" rtlCol="0">
            <a:normAutofit fontScale="92500" lnSpcReduction="20000"/>
          </a:bodyPr>
          <a:lstStyle/>
          <a:p>
            <a:pPr marL="0" algn="r">
              <a:buNone/>
            </a:pPr>
            <a:r>
              <a:rPr sz="4500" b="1">
                <a:solidFill>
                  <a:srgbClr val="6D7BF7"/>
                </a:solidFill>
                <a:effectLst/>
                <a:latin typeface="Avenir Next LT Pro" panose="020B0504020202020204" pitchFamily="34" charset="0"/>
              </a:rPr>
              <a:t>RULE OF 72</a:t>
            </a:r>
            <a:r>
              <a:rPr>
                <a:effectLst/>
              </a:rPr>
              <a:t> </a:t>
            </a:r>
            <a:endParaRPr lang="en-US"/>
          </a:p>
        </p:txBody>
      </p:sp>
      <p:sp>
        <p:nvSpPr>
          <p:cNvPr id="10" name="TextBox 9">
            <a:extLst>
              <a:ext uri="{FF2B5EF4-FFF2-40B4-BE49-F238E27FC236}">
                <a16:creationId xmlns:a16="http://schemas.microsoft.com/office/drawing/2014/main" id="{0A62B1A7-CEB1-431D-BC40-82A4026835FC}"/>
              </a:ext>
            </a:extLst>
          </p:cNvPr>
          <p:cNvSpPr txBox="1"/>
          <p:nvPr/>
        </p:nvSpPr>
        <p:spPr>
          <a:xfrm>
            <a:off x="5295900" y="2390775"/>
            <a:ext cx="6096000" cy="3901024"/>
          </a:xfrm>
          <a:prstGeom prst="rect">
            <a:avLst/>
          </a:prstGeom>
          <a:noFill/>
        </p:spPr>
        <p:txBody>
          <a:bodyPr wrap="square" rtlCol="0">
            <a:normAutofit/>
          </a:bodyPr>
          <a:lstStyle/>
          <a:p>
            <a:pPr marL="0" marR="0" algn="l">
              <a:buNone/>
            </a:pPr>
            <a:r>
              <a:rPr sz="1800" b="1" dirty="0">
                <a:solidFill>
                  <a:srgbClr val="FFFFFF"/>
                </a:solidFill>
                <a:effectLst/>
                <a:latin typeface="Avenir Next LT Pro" panose="020B0504020202020204" pitchFamily="34" charset="0"/>
              </a:rPr>
              <a:t>Quick Formula</a:t>
            </a:r>
            <a:r>
              <a:rPr dirty="0">
                <a:effectLst/>
              </a:rPr>
              <a:t> </a:t>
            </a:r>
          </a:p>
          <a:p>
            <a:pPr marL="0" marR="0" algn="l">
              <a:spcBef>
                <a:spcPts val="600"/>
              </a:spcBef>
              <a:buNone/>
            </a:pPr>
            <a:r>
              <a:rPr dirty="0">
                <a:solidFill>
                  <a:srgbClr val="FFFFFF"/>
                </a:solidFill>
                <a:effectLst/>
                <a:latin typeface="Avenir Next LT Pro" panose="020B0504020202020204" pitchFamily="34" charset="0"/>
              </a:rPr>
              <a:t>Years to double equals 72 divided by annual return percentage.</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Quick Quiz</a:t>
            </a:r>
            <a:r>
              <a:rPr dirty="0">
                <a:effectLst/>
              </a:rPr>
              <a:t> </a:t>
            </a:r>
          </a:p>
          <a:p>
            <a:pPr marL="0" marR="0" algn="l">
              <a:spcBef>
                <a:spcPts val="600"/>
              </a:spcBef>
              <a:buNone/>
            </a:pPr>
            <a:r>
              <a:rPr b="1" dirty="0">
                <a:solidFill>
                  <a:srgbClr val="6D7BF7"/>
                </a:solidFill>
                <a:effectLst/>
                <a:latin typeface="Avenir Next LT Pro" panose="020B0504020202020204" pitchFamily="34" charset="0"/>
              </a:rPr>
              <a:t>1.</a:t>
            </a:r>
            <a:r>
              <a:rPr dirty="0">
                <a:effectLst/>
              </a:rPr>
              <a:t> </a:t>
            </a:r>
            <a:r>
              <a:rPr dirty="0">
                <a:solidFill>
                  <a:srgbClr val="FFFFFF"/>
                </a:solidFill>
                <a:effectLst/>
                <a:latin typeface="Avenir Next LT Pro" panose="020B0504020202020204" pitchFamily="34" charset="0"/>
              </a:rPr>
              <a:t>7% return ≈ 10 years</a:t>
            </a:r>
            <a:r>
              <a:rPr dirty="0">
                <a:effectLst/>
              </a:rPr>
              <a:t> </a:t>
            </a:r>
            <a:br>
              <a:rPr lang="cs-CZ" dirty="0">
                <a:effectLst/>
              </a:rPr>
            </a:br>
            <a:r>
              <a:rPr b="1" dirty="0">
                <a:solidFill>
                  <a:srgbClr val="6D7BF7"/>
                </a:solidFill>
                <a:effectLst/>
                <a:latin typeface="Avenir Next LT Pro" panose="020B0504020202020204" pitchFamily="34" charset="0"/>
              </a:rPr>
              <a:t>2.</a:t>
            </a:r>
            <a:r>
              <a:rPr dirty="0">
                <a:effectLst/>
              </a:rPr>
              <a:t> </a:t>
            </a:r>
            <a:r>
              <a:rPr dirty="0">
                <a:solidFill>
                  <a:srgbClr val="FFFFFF"/>
                </a:solidFill>
                <a:effectLst/>
                <a:latin typeface="Avenir Next LT Pro" panose="020B0504020202020204" pitchFamily="34" charset="0"/>
              </a:rPr>
              <a:t>10% return ≈ 7 years</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Savings Insight</a:t>
            </a:r>
            <a:r>
              <a:rPr dirty="0">
                <a:effectLst/>
              </a:rPr>
              <a:t> </a:t>
            </a:r>
          </a:p>
          <a:p>
            <a:pPr marL="0" marR="0" algn="l">
              <a:spcBef>
                <a:spcPts val="600"/>
              </a:spcBef>
              <a:buNone/>
            </a:pPr>
            <a:r>
              <a:rPr b="1" dirty="0">
                <a:solidFill>
                  <a:srgbClr val="6D7BF7"/>
                </a:solidFill>
                <a:effectLst/>
                <a:latin typeface="Avenir Next LT Pro" panose="020B0504020202020204" pitchFamily="34" charset="0"/>
              </a:rPr>
              <a:t>3.</a:t>
            </a:r>
            <a:r>
              <a:rPr dirty="0">
                <a:effectLst/>
              </a:rPr>
              <a:t> </a:t>
            </a:r>
            <a:r>
              <a:rPr dirty="0">
                <a:solidFill>
                  <a:srgbClr val="FFFFFF"/>
                </a:solidFill>
                <a:effectLst/>
                <a:latin typeface="Avenir Next LT Pro" panose="020B0504020202020204" pitchFamily="34" charset="0"/>
              </a:rPr>
              <a:t>Bank savings at 1% ≈ 72 years</a:t>
            </a:r>
            <a:endParaRPr lang="cs-CZ" dirty="0">
              <a:solidFill>
                <a:srgbClr val="FFFFFF"/>
              </a:solidFill>
              <a:effectLst/>
              <a:latin typeface="Avenir Next LT Pro" panose="020B0504020202020204" pitchFamily="34" charset="0"/>
            </a:endParaRPr>
          </a:p>
          <a:p>
            <a:pPr marL="0" marR="0" algn="l">
              <a:spcBef>
                <a:spcPts val="600"/>
              </a:spcBef>
              <a:buNone/>
            </a:pPr>
            <a:endParaRPr lang="cs-CZ" dirty="0">
              <a:solidFill>
                <a:srgbClr val="FFFFFF"/>
              </a:solidFill>
              <a:latin typeface="Avenir Next LT Pro" panose="020B0504020202020204" pitchFamily="34" charset="0"/>
            </a:endParaRPr>
          </a:p>
          <a:p>
            <a:pPr marL="0" marR="0" algn="l">
              <a:spcBef>
                <a:spcPts val="600"/>
              </a:spcBef>
              <a:buNone/>
            </a:pPr>
            <a:r>
              <a:rPr lang="cs-CZ" dirty="0">
                <a:solidFill>
                  <a:srgbClr val="FFFFFF"/>
                </a:solidFill>
                <a:effectLst/>
                <a:latin typeface="Avenir Next LT Pro" panose="020B0504020202020204" pitchFamily="34" charset="0"/>
              </a:rPr>
              <a:t>EXACT calculation? Show your math skills</a:t>
            </a:r>
            <a:r>
              <a:rPr lang="cs-CZ" dirty="0">
                <a:solidFill>
                  <a:srgbClr val="FFFFFF"/>
                </a:solidFill>
                <a:latin typeface="Avenir Next LT Pro" panose="020B0504020202020204" pitchFamily="34" charset="0"/>
              </a:rPr>
              <a:t>.</a:t>
            </a:r>
            <a:endParaRPr lang="cs-CZ" dirty="0">
              <a:effectLst/>
            </a:endParaRPr>
          </a:p>
          <a:p>
            <a:pPr marL="0" marR="0" algn="l">
              <a:spcBef>
                <a:spcPts val="600"/>
              </a:spcBef>
              <a:buNone/>
            </a:pPr>
            <a:endParaRPr lang="cs-CZ" dirty="0">
              <a:effectLst/>
            </a:endParaRPr>
          </a:p>
          <a:p>
            <a:pPr marL="0" marR="0" algn="l">
              <a:spcBef>
                <a:spcPts val="600"/>
              </a:spcBef>
              <a:buNone/>
            </a:pPr>
            <a:endParaRPr lang="cs-CZ" dirty="0">
              <a:effectLst/>
            </a:endParaRPr>
          </a:p>
          <a:p>
            <a:pPr marL="0" marR="0" algn="l">
              <a:spcBef>
                <a:spcPts val="600"/>
              </a:spcBef>
              <a:buNone/>
            </a:pPr>
            <a:endParaRPr lang="en-US" dirty="0"/>
          </a:p>
        </p:txBody>
      </p:sp>
    </p:spTree>
    <p:extLst>
      <p:ext uri="{BB962C8B-B14F-4D97-AF65-F5344CB8AC3E}">
        <p14:creationId xmlns:p14="http://schemas.microsoft.com/office/powerpoint/2010/main" val="1825659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697E0CE-E847-4F06-BA7B-9B9C331CC30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3D351FEA-9FE9-7531-700A-42382E6CF2E7}"/>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95BDCA6F-7B48-059D-3636-F8A090F49C60}"/>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00D4909-CE1E-CBF8-7CC7-F4B5B6D7377F}"/>
              </a:ext>
            </a:extLst>
          </p:cNvPr>
          <p:cNvSpPr>
            <a:spLocks noGrp="1"/>
          </p:cNvSpPr>
          <p:nvPr>
            <p:ph type="sldNum" sz="quarter" idx="12"/>
          </p:nvPr>
        </p:nvSpPr>
        <p:spPr/>
        <p:txBody>
          <a:bodyPr/>
          <a:lstStyle/>
          <a:p>
            <a:fld id="{84C450F2-3BB4-4AE4-8A35-A9D7AEA4C850}" type="slidenum">
              <a:rPr lang="en-US" smtClean="0"/>
              <a:t>14</a:t>
            </a:fld>
            <a:endParaRPr lang="en-US" dirty="0"/>
          </a:p>
        </p:txBody>
      </p:sp>
      <p:pic>
        <p:nvPicPr>
          <p:cNvPr id="8" name="Graphic 7" descr="A visually striking scene showing three stacks of coins of increasing height, each labeled with a different age (17, 27, 37) using subtle visual cues (such as age-appropriate objects next to each stack, e.g., a graduation cap, briefcase, and reading glasses), set against a clean, modern background. The lighting should highlight the dramatic difference in stack heights, symbolizing how starting early multiplies wealth. No visible or implied text, letters, or words should appear anywhere in the image">
            <a:extLst>
              <a:ext uri="{FF2B5EF4-FFF2-40B4-BE49-F238E27FC236}">
                <a16:creationId xmlns:a16="http://schemas.microsoft.com/office/drawing/2014/main" id="{B65171D1-5F2D-4005-8C21-17E1818174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1E52892E-2691-4396-8004-2A1FCC4AB968}"/>
              </a:ext>
            </a:extLst>
          </p:cNvPr>
          <p:cNvSpPr txBox="1"/>
          <p:nvPr/>
        </p:nvSpPr>
        <p:spPr>
          <a:xfrm>
            <a:off x="581025" y="581025"/>
            <a:ext cx="6362700" cy="1257300"/>
          </a:xfrm>
          <a:prstGeom prst="rect">
            <a:avLst/>
          </a:prstGeom>
          <a:noFill/>
        </p:spPr>
        <p:txBody>
          <a:bodyPr wrap="square" rtlCol="0">
            <a:normAutofit fontScale="92500" lnSpcReduction="10000"/>
          </a:bodyPr>
          <a:lstStyle/>
          <a:p>
            <a:pPr marL="0" algn="l">
              <a:buNone/>
            </a:pPr>
            <a:r>
              <a:rPr sz="4500" b="1">
                <a:solidFill>
                  <a:srgbClr val="6D7BF7"/>
                </a:solidFill>
                <a:effectLst/>
                <a:latin typeface="Avenir Next LT Pro Bold" panose="020B0804020202020204" pitchFamily="34" charset="0"/>
              </a:rPr>
              <a:t>START EARLY MULTIPLY WEALTH</a:t>
            </a:r>
            <a:r>
              <a:rPr>
                <a:effectLst/>
              </a:rPr>
              <a:t> </a:t>
            </a:r>
            <a:endParaRPr lang="en-US"/>
          </a:p>
        </p:txBody>
      </p:sp>
      <p:sp>
        <p:nvSpPr>
          <p:cNvPr id="10" name="TextBox 9">
            <a:extLst>
              <a:ext uri="{FF2B5EF4-FFF2-40B4-BE49-F238E27FC236}">
                <a16:creationId xmlns:a16="http://schemas.microsoft.com/office/drawing/2014/main" id="{F062A66B-80DE-4E2A-BFE2-90E5BC202120}"/>
              </a:ext>
            </a:extLst>
          </p:cNvPr>
          <p:cNvSpPr txBox="1"/>
          <p:nvPr/>
        </p:nvSpPr>
        <p:spPr>
          <a:xfrm>
            <a:off x="581025" y="2543175"/>
            <a:ext cx="6362700" cy="3947349"/>
          </a:xfrm>
          <a:prstGeom prst="rect">
            <a:avLst/>
          </a:prstGeom>
          <a:noFill/>
        </p:spPr>
        <p:txBody>
          <a:bodyPr wrap="square" rtlCol="0">
            <a:noAutofit/>
          </a:bodyPr>
          <a:lstStyle/>
          <a:p>
            <a:pPr marL="0" algn="l">
              <a:buNone/>
            </a:pPr>
            <a:r>
              <a:rPr sz="1500" b="1" dirty="0">
                <a:solidFill>
                  <a:srgbClr val="FFFFFF"/>
                </a:solidFill>
                <a:effectLst/>
                <a:latin typeface="Avenir Next LT Pro Bold" panose="020B0804020202020204" pitchFamily="34" charset="0"/>
              </a:rPr>
              <a:t>1,000 </a:t>
            </a:r>
            <a:r>
              <a:rPr sz="1500" b="1" dirty="0" err="1">
                <a:solidFill>
                  <a:srgbClr val="FFFFFF"/>
                </a:solidFill>
                <a:effectLst/>
                <a:latin typeface="Avenir Next LT Pro Bold" panose="020B0804020202020204" pitchFamily="34" charset="0"/>
              </a:rPr>
              <a:t>Kč</a:t>
            </a:r>
            <a:r>
              <a:rPr sz="1500" b="1" dirty="0">
                <a:solidFill>
                  <a:srgbClr val="FFFFFF"/>
                </a:solidFill>
                <a:effectLst/>
                <a:latin typeface="Avenir Next LT Pro Bold" panose="020B0804020202020204" pitchFamily="34" charset="0"/>
              </a:rPr>
              <a:t> Monthly at 8%</a:t>
            </a:r>
            <a:r>
              <a:rPr sz="1500" dirty="0">
                <a:effectLst/>
              </a:rPr>
              <a:t> </a:t>
            </a:r>
          </a:p>
          <a:p>
            <a:pPr marL="0" algn="l">
              <a:spcBef>
                <a:spcPts val="600"/>
              </a:spcBef>
              <a:buNone/>
            </a:pPr>
            <a:r>
              <a:rPr sz="1500" dirty="0">
                <a:solidFill>
                  <a:srgbClr val="FFFFFF"/>
                </a:solidFill>
                <a:effectLst/>
                <a:latin typeface="Avenir Next LT Pro Regular"/>
              </a:rPr>
              <a:t>Consistent contributions compound over decades, turning small sums into meaningful wealth by age 65.</a:t>
            </a:r>
            <a:r>
              <a:rPr sz="1500" dirty="0">
                <a:effectLst/>
              </a:rPr>
              <a:t> </a:t>
            </a:r>
          </a:p>
          <a:p>
            <a:pPr marL="0" algn="l">
              <a:spcBef>
                <a:spcPts val="2100"/>
              </a:spcBef>
              <a:buNone/>
            </a:pPr>
            <a:r>
              <a:rPr sz="1500" b="1" dirty="0">
                <a:solidFill>
                  <a:srgbClr val="6D7BF7"/>
                </a:solidFill>
                <a:effectLst/>
                <a:latin typeface="Avenir Next LT Pro Bold" panose="020B0804020202020204" pitchFamily="34" charset="0"/>
              </a:rPr>
              <a:t>17</a:t>
            </a:r>
            <a:r>
              <a:rPr sz="1500" dirty="0">
                <a:effectLst/>
              </a:rPr>
              <a:t> </a:t>
            </a:r>
          </a:p>
          <a:p>
            <a:pPr marL="0" algn="l">
              <a:spcBef>
                <a:spcPts val="600"/>
              </a:spcBef>
              <a:buNone/>
            </a:pPr>
            <a:r>
              <a:rPr sz="1500" dirty="0">
                <a:solidFill>
                  <a:srgbClr val="FFFFFF"/>
                </a:solidFill>
                <a:effectLst/>
                <a:latin typeface="Avenir Next LT Pro Regular"/>
              </a:rPr>
              <a:t>Invested: 576,000 </a:t>
            </a:r>
            <a:r>
              <a:rPr sz="1500" dirty="0" err="1">
                <a:solidFill>
                  <a:srgbClr val="FFFFFF"/>
                </a:solidFill>
                <a:effectLst/>
                <a:latin typeface="Avenir Next LT Pro Regular"/>
              </a:rPr>
              <a:t>Kč</a:t>
            </a:r>
            <a:r>
              <a:rPr sz="1500" dirty="0">
                <a:solidFill>
                  <a:srgbClr val="FFFFFF"/>
                </a:solidFill>
                <a:effectLst/>
                <a:latin typeface="Avenir Next LT Pro Regular"/>
              </a:rPr>
              <a:t> • Value at 65: 3,150,000 </a:t>
            </a:r>
            <a:r>
              <a:rPr sz="1500" dirty="0" err="1">
                <a:solidFill>
                  <a:srgbClr val="FFFFFF"/>
                </a:solidFill>
                <a:effectLst/>
                <a:latin typeface="Avenir Next LT Pro Regular"/>
              </a:rPr>
              <a:t>Kč</a:t>
            </a:r>
            <a:r>
              <a:rPr sz="1500" dirty="0">
                <a:effectLst/>
              </a:rPr>
              <a:t> </a:t>
            </a:r>
          </a:p>
          <a:p>
            <a:pPr marL="0" algn="l">
              <a:spcBef>
                <a:spcPts val="2100"/>
              </a:spcBef>
              <a:buNone/>
            </a:pPr>
            <a:r>
              <a:rPr sz="1500" b="1" dirty="0">
                <a:solidFill>
                  <a:srgbClr val="6D7BF7"/>
                </a:solidFill>
                <a:effectLst/>
                <a:latin typeface="Avenir Next LT Pro Bold" panose="020B0804020202020204" pitchFamily="34" charset="0"/>
              </a:rPr>
              <a:t>27</a:t>
            </a:r>
            <a:r>
              <a:rPr sz="1500" dirty="0">
                <a:effectLst/>
              </a:rPr>
              <a:t> </a:t>
            </a:r>
          </a:p>
          <a:p>
            <a:pPr marL="0" algn="l">
              <a:spcBef>
                <a:spcPts val="600"/>
              </a:spcBef>
              <a:buNone/>
            </a:pPr>
            <a:r>
              <a:rPr sz="1500" dirty="0">
                <a:solidFill>
                  <a:srgbClr val="FFFFFF"/>
                </a:solidFill>
                <a:effectLst/>
                <a:latin typeface="Avenir Next LT Pro Regular"/>
              </a:rPr>
              <a:t>Invested: 456,000 </a:t>
            </a:r>
            <a:r>
              <a:rPr sz="1500" dirty="0" err="1">
                <a:solidFill>
                  <a:srgbClr val="FFFFFF"/>
                </a:solidFill>
                <a:effectLst/>
                <a:latin typeface="Avenir Next LT Pro Regular"/>
              </a:rPr>
              <a:t>Kč</a:t>
            </a:r>
            <a:r>
              <a:rPr sz="1500" dirty="0">
                <a:solidFill>
                  <a:srgbClr val="FFFFFF"/>
                </a:solidFill>
                <a:effectLst/>
                <a:latin typeface="Avenir Next LT Pro Regular"/>
              </a:rPr>
              <a:t> • Value at 65: 1,430,000 </a:t>
            </a:r>
            <a:r>
              <a:rPr sz="1500" dirty="0" err="1">
                <a:solidFill>
                  <a:srgbClr val="FFFFFF"/>
                </a:solidFill>
                <a:effectLst/>
                <a:latin typeface="Avenir Next LT Pro Regular"/>
              </a:rPr>
              <a:t>Kč</a:t>
            </a:r>
            <a:br>
              <a:rPr lang="en-US" sz="1500" dirty="0">
                <a:solidFill>
                  <a:srgbClr val="FFFFFF"/>
                </a:solidFill>
                <a:effectLst/>
                <a:latin typeface="Avenir Next LT Pro Regular"/>
              </a:rPr>
            </a:br>
            <a:r>
              <a:rPr sz="1500" dirty="0">
                <a:solidFill>
                  <a:srgbClr val="FFFFFF"/>
                </a:solidFill>
                <a:effectLst/>
                <a:latin typeface="Avenir Next LT Pro Regular"/>
              </a:rPr>
              <a:t> • 10 years earlier = 2.2× more</a:t>
            </a:r>
            <a:r>
              <a:rPr sz="1500" dirty="0">
                <a:effectLst/>
              </a:rPr>
              <a:t> </a:t>
            </a:r>
          </a:p>
          <a:p>
            <a:pPr marL="0" algn="l">
              <a:spcBef>
                <a:spcPts val="2100"/>
              </a:spcBef>
              <a:buNone/>
            </a:pPr>
            <a:r>
              <a:rPr sz="1500" b="1" dirty="0">
                <a:solidFill>
                  <a:srgbClr val="6D7BF7"/>
                </a:solidFill>
                <a:effectLst/>
                <a:latin typeface="Avenir Next LT Pro Bold" panose="020B0804020202020204" pitchFamily="34" charset="0"/>
              </a:rPr>
              <a:t>37</a:t>
            </a:r>
            <a:r>
              <a:rPr sz="1500" dirty="0">
                <a:effectLst/>
              </a:rPr>
              <a:t> </a:t>
            </a:r>
          </a:p>
          <a:p>
            <a:pPr marL="0" algn="l">
              <a:spcBef>
                <a:spcPts val="600"/>
              </a:spcBef>
              <a:buNone/>
            </a:pPr>
            <a:r>
              <a:rPr sz="1500" dirty="0">
                <a:solidFill>
                  <a:srgbClr val="FFFFFF"/>
                </a:solidFill>
                <a:effectLst/>
                <a:latin typeface="Avenir Next LT Pro Regular"/>
              </a:rPr>
              <a:t>Invested: 336,000 </a:t>
            </a:r>
            <a:r>
              <a:rPr sz="1500" dirty="0" err="1">
                <a:solidFill>
                  <a:srgbClr val="FFFFFF"/>
                </a:solidFill>
                <a:effectLst/>
                <a:latin typeface="Avenir Next LT Pro Regular"/>
              </a:rPr>
              <a:t>Kč</a:t>
            </a:r>
            <a:r>
              <a:rPr sz="1500" dirty="0">
                <a:solidFill>
                  <a:srgbClr val="FFFFFF"/>
                </a:solidFill>
                <a:effectLst/>
                <a:latin typeface="Avenir Next LT Pro Regular"/>
              </a:rPr>
              <a:t> • Value at 65: 612,000 </a:t>
            </a:r>
            <a:r>
              <a:rPr sz="1500" dirty="0" err="1">
                <a:solidFill>
                  <a:srgbClr val="FFFFFF"/>
                </a:solidFill>
                <a:effectLst/>
                <a:latin typeface="Avenir Next LT Pro Regular"/>
              </a:rPr>
              <a:t>Kč</a:t>
            </a:r>
            <a:r>
              <a:rPr sz="1500" dirty="0">
                <a:solidFill>
                  <a:srgbClr val="FFFFFF"/>
                </a:solidFill>
                <a:effectLst/>
                <a:latin typeface="Avenir Next LT Pro Regular"/>
              </a:rPr>
              <a:t> </a:t>
            </a:r>
            <a:br>
              <a:rPr lang="en-US" sz="1500" dirty="0">
                <a:solidFill>
                  <a:srgbClr val="FFFFFF"/>
                </a:solidFill>
                <a:effectLst/>
                <a:latin typeface="Avenir Next LT Pro Regular"/>
              </a:rPr>
            </a:br>
            <a:r>
              <a:rPr sz="1500" dirty="0">
                <a:solidFill>
                  <a:srgbClr val="FFFFFF"/>
                </a:solidFill>
                <a:effectLst/>
                <a:latin typeface="Avenir Next LT Pro Regular"/>
              </a:rPr>
              <a:t>• Time is the secret</a:t>
            </a:r>
            <a:r>
              <a:rPr sz="1500" dirty="0">
                <a:effectLst/>
              </a:rPr>
              <a:t> </a:t>
            </a:r>
            <a:endParaRPr lang="en-US" sz="1500" dirty="0"/>
          </a:p>
        </p:txBody>
      </p:sp>
    </p:spTree>
    <p:extLst>
      <p:ext uri="{BB962C8B-B14F-4D97-AF65-F5344CB8AC3E}">
        <p14:creationId xmlns:p14="http://schemas.microsoft.com/office/powerpoint/2010/main" val="359835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C36826F-EAFA-4616-99AF-E84CD235E76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92D25B01-4CFA-E1CF-A595-9FD4D1B29047}"/>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F2DB1F15-9CE4-8A24-D3DE-08B82F8208A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7E487606-24CE-775F-0984-E4C7D3C23092}"/>
              </a:ext>
            </a:extLst>
          </p:cNvPr>
          <p:cNvSpPr>
            <a:spLocks noGrp="1"/>
          </p:cNvSpPr>
          <p:nvPr>
            <p:ph type="sldNum" sz="quarter" idx="12"/>
          </p:nvPr>
        </p:nvSpPr>
        <p:spPr/>
        <p:txBody>
          <a:bodyPr/>
          <a:lstStyle/>
          <a:p>
            <a:fld id="{84C450F2-3BB4-4AE4-8A35-A9D7AEA4C850}" type="slidenum">
              <a:rPr lang="en-US" smtClean="0"/>
              <a:t>15</a:t>
            </a:fld>
            <a:endParaRPr lang="en-US" dirty="0"/>
          </a:p>
        </p:txBody>
      </p:sp>
      <p:pic>
        <p:nvPicPr>
          <p:cNvPr id="8" name="Graphic 7" descr="A premium-quality image of a modern financial workspace featuring a sleek desk with a laptop, a transparent glass triangle sculpture, and subtle reflections of financial charts in the background. The lighting is bright and professional, evoking a sense of balance and analysis. The composition should allow for a centered title overlay and convey the themes of investment, risk, and decision-making. No visible or implied text, letters, or words should appear anywhere in the image">
            <a:extLst>
              <a:ext uri="{FF2B5EF4-FFF2-40B4-BE49-F238E27FC236}">
                <a16:creationId xmlns:a16="http://schemas.microsoft.com/office/drawing/2014/main" id="{4FD5A841-63A2-4127-886F-EFCF049F6E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83C69224-BF2C-480F-A2EB-95A367D256C1}"/>
              </a:ext>
            </a:extLst>
          </p:cNvPr>
          <p:cNvSpPr txBox="1"/>
          <p:nvPr/>
        </p:nvSpPr>
        <p:spPr>
          <a:xfrm>
            <a:off x="695325" y="5095875"/>
            <a:ext cx="6172200" cy="1390650"/>
          </a:xfrm>
          <a:prstGeom prst="rect">
            <a:avLst/>
          </a:prstGeom>
          <a:noFill/>
        </p:spPr>
        <p:txBody>
          <a:bodyPr wrap="square" rtlCol="0">
            <a:normAutofit lnSpcReduction="10000"/>
          </a:bodyPr>
          <a:lstStyle/>
          <a:p>
            <a:pPr marL="0" algn="l">
              <a:buNone/>
            </a:pPr>
            <a:r>
              <a:rPr sz="4500" b="1">
                <a:solidFill>
                  <a:srgbClr val="6D7BF7"/>
                </a:solidFill>
                <a:effectLst/>
                <a:latin typeface="Avenir Next LT Pro Bold" panose="020B0804020202020204" pitchFamily="34" charset="0"/>
              </a:rPr>
              <a:t>RISK RETURN AND LIQUIDITY</a:t>
            </a:r>
            <a:r>
              <a:rPr>
                <a:effectLst/>
              </a:rPr>
              <a:t> </a:t>
            </a:r>
            <a:endParaRPr lang="en-US"/>
          </a:p>
        </p:txBody>
      </p:sp>
    </p:spTree>
    <p:extLst>
      <p:ext uri="{BB962C8B-B14F-4D97-AF65-F5344CB8AC3E}">
        <p14:creationId xmlns:p14="http://schemas.microsoft.com/office/powerpoint/2010/main" val="3691896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9DA2D9A-76A9-46F7-8B63-479C31255EC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EACEC9FF-ACB9-A998-6D50-C007DB205222}"/>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3426F1F5-2D78-6ABD-34A4-ABD738844204}"/>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7717D2F2-7D5F-64C3-2B9E-D3C3F1C78CA3}"/>
              </a:ext>
            </a:extLst>
          </p:cNvPr>
          <p:cNvSpPr>
            <a:spLocks noGrp="1"/>
          </p:cNvSpPr>
          <p:nvPr>
            <p:ph type="sldNum" sz="quarter" idx="12"/>
          </p:nvPr>
        </p:nvSpPr>
        <p:spPr/>
        <p:txBody>
          <a:bodyPr/>
          <a:lstStyle/>
          <a:p>
            <a:fld id="{84C450F2-3BB4-4AE4-8A35-A9D7AEA4C850}" type="slidenum">
              <a:rPr lang="en-US" smtClean="0"/>
              <a:t>16</a:t>
            </a:fld>
            <a:endParaRPr lang="en-US" dirty="0"/>
          </a:p>
        </p:txBody>
      </p:sp>
      <p:pic>
        <p:nvPicPr>
          <p:cNvPr id="8" name="Graphic 7" descr="A conceptual photograph of a triangular arrangement of three objects symbolizing risk (e.g., a dice or warning sign), return (e.g., a stack of coins or upward arrow), and liquidity (e.g., a water droplet or flowing liquid), placed on a sleek, modern surface with dramatic lighting. The triangle should be the focal point, visually illustrating the balance and trade-offs between the three elements. No visible or implied text, letters, or words should appear anywhere in the image">
            <a:extLst>
              <a:ext uri="{FF2B5EF4-FFF2-40B4-BE49-F238E27FC236}">
                <a16:creationId xmlns:a16="http://schemas.microsoft.com/office/drawing/2014/main" id="{17578C3A-7CE2-4681-86C2-328FFC383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600D8C0D-DE8F-482E-9ABA-315D1764AD18}"/>
              </a:ext>
            </a:extLst>
          </p:cNvPr>
          <p:cNvSpPr txBox="1"/>
          <p:nvPr/>
        </p:nvSpPr>
        <p:spPr>
          <a:xfrm>
            <a:off x="5295900" y="771525"/>
            <a:ext cx="6096000" cy="1257300"/>
          </a:xfrm>
          <a:prstGeom prst="rect">
            <a:avLst/>
          </a:prstGeom>
          <a:noFill/>
        </p:spPr>
        <p:txBody>
          <a:bodyPr wrap="square" rtlCol="0">
            <a:normAutofit fontScale="92500" lnSpcReduction="10000"/>
          </a:bodyPr>
          <a:lstStyle/>
          <a:p>
            <a:pPr marL="0" algn="r">
              <a:buNone/>
            </a:pPr>
            <a:r>
              <a:rPr sz="4500" b="1">
                <a:solidFill>
                  <a:srgbClr val="6D7BF7"/>
                </a:solidFill>
                <a:effectLst/>
                <a:latin typeface="Avenir Next LT Pro" panose="020B0504020202020204" pitchFamily="34" charset="0"/>
              </a:rPr>
              <a:t>THE INVESTMENT TRIANGLE</a:t>
            </a:r>
            <a:r>
              <a:rPr>
                <a:effectLst/>
              </a:rPr>
              <a:t> </a:t>
            </a:r>
            <a:endParaRPr lang="en-US"/>
          </a:p>
        </p:txBody>
      </p:sp>
      <p:sp>
        <p:nvSpPr>
          <p:cNvPr id="10" name="TextBox 9">
            <a:extLst>
              <a:ext uri="{FF2B5EF4-FFF2-40B4-BE49-F238E27FC236}">
                <a16:creationId xmlns:a16="http://schemas.microsoft.com/office/drawing/2014/main" id="{13886F51-BD55-4B38-AE04-BAD0FE1A3AAD}"/>
              </a:ext>
            </a:extLst>
          </p:cNvPr>
          <p:cNvSpPr txBox="1"/>
          <p:nvPr/>
        </p:nvSpPr>
        <p:spPr>
          <a:xfrm>
            <a:off x="5295900" y="2638425"/>
            <a:ext cx="6096000" cy="2733675"/>
          </a:xfrm>
          <a:prstGeom prst="rect">
            <a:avLst/>
          </a:prstGeom>
          <a:noFill/>
        </p:spPr>
        <p:txBody>
          <a:bodyPr wrap="square" rtlCol="0">
            <a:normAutofit fontScale="92500" lnSpcReduction="20000"/>
          </a:bodyPr>
          <a:lstStyle/>
          <a:p>
            <a:pPr marL="0" marR="0" algn="l">
              <a:buNone/>
            </a:pPr>
            <a:r>
              <a:rPr sz="1800" b="1" dirty="0">
                <a:solidFill>
                  <a:srgbClr val="FFFFFF"/>
                </a:solidFill>
                <a:effectLst/>
                <a:latin typeface="Avenir Next LT Pro" panose="020B0504020202020204" pitchFamily="34" charset="0"/>
              </a:rPr>
              <a:t>Risk</a:t>
            </a:r>
            <a:r>
              <a:rPr dirty="0">
                <a:effectLst/>
              </a:rPr>
              <a:t> </a:t>
            </a:r>
          </a:p>
          <a:p>
            <a:pPr marL="0" marR="0" algn="l">
              <a:spcBef>
                <a:spcPts val="600"/>
              </a:spcBef>
              <a:buNone/>
            </a:pPr>
            <a:r>
              <a:rPr sz="1600" b="0" dirty="0">
                <a:solidFill>
                  <a:srgbClr val="FFFFFF"/>
                </a:solidFill>
                <a:effectLst/>
                <a:latin typeface="Avenir Next LT Pro" panose="020B0504020202020204" pitchFamily="34" charset="0"/>
              </a:rPr>
              <a:t>Represents potential loss and volatility — increasing it can raise returns but reduces flexibility.</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Return</a:t>
            </a:r>
            <a:r>
              <a:rPr dirty="0">
                <a:effectLst/>
              </a:rPr>
              <a:t> </a:t>
            </a:r>
          </a:p>
          <a:p>
            <a:pPr marL="0" marR="0" algn="l">
              <a:spcBef>
                <a:spcPts val="600"/>
              </a:spcBef>
              <a:buNone/>
            </a:pPr>
            <a:r>
              <a:rPr sz="1600" b="0" dirty="0">
                <a:solidFill>
                  <a:srgbClr val="FFFFFF"/>
                </a:solidFill>
                <a:effectLst/>
                <a:latin typeface="Avenir Next LT Pro" panose="020B0504020202020204" pitchFamily="34" charset="0"/>
              </a:rPr>
              <a:t>Potential gains from an investment — higher targets often come with higher risk or lower liquidity.</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Liquidity</a:t>
            </a:r>
            <a:r>
              <a:rPr dirty="0">
                <a:effectLst/>
              </a:rPr>
              <a:t> </a:t>
            </a:r>
          </a:p>
          <a:p>
            <a:pPr marL="0" marR="0" algn="l">
              <a:spcBef>
                <a:spcPts val="600"/>
              </a:spcBef>
              <a:buNone/>
            </a:pPr>
            <a:r>
              <a:rPr sz="1600" b="0" dirty="0">
                <a:solidFill>
                  <a:srgbClr val="FFFFFF"/>
                </a:solidFill>
                <a:effectLst/>
                <a:latin typeface="Avenir Next LT Pro" panose="020B0504020202020204" pitchFamily="34" charset="0"/>
              </a:rPr>
              <a:t>Ease of converting to cash — maximizing liquidity typically constrains return or elevates risk.</a:t>
            </a:r>
            <a:r>
              <a:rPr dirty="0">
                <a:effectLst/>
              </a:rPr>
              <a:t> </a:t>
            </a:r>
            <a:endParaRPr lang="en-US" dirty="0"/>
          </a:p>
        </p:txBody>
      </p:sp>
    </p:spTree>
    <p:extLst>
      <p:ext uri="{BB962C8B-B14F-4D97-AF65-F5344CB8AC3E}">
        <p14:creationId xmlns:p14="http://schemas.microsoft.com/office/powerpoint/2010/main" val="179113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CD5EE3B-1F5F-4FD9-82E4-3D0EAA31A83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BCF07647-92C3-746C-499F-904EA36E63FC}"/>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6F6D7DB1-426B-34B2-DD3D-5448D3A8D466}"/>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D3A6E02-A64F-D041-2123-FB3027C0211A}"/>
              </a:ext>
            </a:extLst>
          </p:cNvPr>
          <p:cNvSpPr>
            <a:spLocks noGrp="1"/>
          </p:cNvSpPr>
          <p:nvPr>
            <p:ph type="sldNum" sz="quarter" idx="12"/>
          </p:nvPr>
        </p:nvSpPr>
        <p:spPr/>
        <p:txBody>
          <a:bodyPr/>
          <a:lstStyle/>
          <a:p>
            <a:fld id="{84C450F2-3BB4-4AE4-8A35-A9D7AEA4C850}" type="slidenum">
              <a:rPr lang="en-US" smtClean="0"/>
              <a:t>17</a:t>
            </a:fld>
            <a:endParaRPr lang="en-US" dirty="0"/>
          </a:p>
        </p:txBody>
      </p:sp>
      <p:pic>
        <p:nvPicPr>
          <p:cNvPr id="8" name="Graphic 7" descr="A visually engaging scene showing a diverse group of people gathered around a large table, each person holding or interacting with a symbolic object representing a different investment type: a piggy bank (savings), a certificate (bonds), a stock chart (stocks), a small house model (real estate), a graduation cap (education), a digital coin (crypto), and a small storefront (family business). The setting should feel dynamic and collaborative, with a premium, modern aesthetic. No visible or implied text, letters, or words should appear anywhere in the image">
            <a:extLst>
              <a:ext uri="{FF2B5EF4-FFF2-40B4-BE49-F238E27FC236}">
                <a16:creationId xmlns:a16="http://schemas.microsoft.com/office/drawing/2014/main" id="{5B1ED17A-5F2A-4287-97E8-DC393BF5C7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66CFFF3E-CE9B-4ECF-9D88-A2E18A818A17}"/>
              </a:ext>
            </a:extLst>
          </p:cNvPr>
          <p:cNvSpPr txBox="1"/>
          <p:nvPr/>
        </p:nvSpPr>
        <p:spPr>
          <a:xfrm>
            <a:off x="581025" y="581025"/>
            <a:ext cx="6362700" cy="1885950"/>
          </a:xfrm>
          <a:prstGeom prst="rect">
            <a:avLst/>
          </a:prstGeom>
          <a:noFill/>
        </p:spPr>
        <p:txBody>
          <a:bodyPr wrap="square" rtlCol="0">
            <a:normAutofit fontScale="92500"/>
          </a:bodyPr>
          <a:lstStyle/>
          <a:p>
            <a:pPr marL="0" algn="l">
              <a:buNone/>
            </a:pPr>
            <a:r>
              <a:rPr sz="4500" b="1">
                <a:solidFill>
                  <a:srgbClr val="6D7BF7"/>
                </a:solidFill>
                <a:effectLst/>
                <a:latin typeface="Avenir Next LT Pro Bold" panose="020B0804020202020204" pitchFamily="34" charset="0"/>
              </a:rPr>
              <a:t>COMPARING INVESTMENT OPTIONS</a:t>
            </a:r>
            <a:r>
              <a:rPr>
                <a:effectLst/>
              </a:rPr>
              <a:t> </a:t>
            </a:r>
            <a:endParaRPr lang="en-US"/>
          </a:p>
        </p:txBody>
      </p:sp>
      <p:sp>
        <p:nvSpPr>
          <p:cNvPr id="10" name="TextBox 9">
            <a:extLst>
              <a:ext uri="{FF2B5EF4-FFF2-40B4-BE49-F238E27FC236}">
                <a16:creationId xmlns:a16="http://schemas.microsoft.com/office/drawing/2014/main" id="{74E4BBBC-792F-4436-8151-421C358C30A8}"/>
              </a:ext>
            </a:extLst>
          </p:cNvPr>
          <p:cNvSpPr txBox="1"/>
          <p:nvPr/>
        </p:nvSpPr>
        <p:spPr>
          <a:xfrm>
            <a:off x="581025" y="2857500"/>
            <a:ext cx="6362700" cy="2647950"/>
          </a:xfrm>
          <a:prstGeom prst="rect">
            <a:avLst/>
          </a:prstGeom>
          <a:noFill/>
        </p:spPr>
        <p:txBody>
          <a:bodyPr wrap="square" rtlCol="0">
            <a:normAutofit/>
          </a:bodyPr>
          <a:lstStyle/>
          <a:p>
            <a:pPr marL="0" algn="l">
              <a:buNone/>
            </a:pPr>
            <a:r>
              <a:rPr lang="cs-CZ" sz="1800" b="1" dirty="0">
                <a:solidFill>
                  <a:srgbClr val="FFFFFF"/>
                </a:solidFill>
                <a:effectLst/>
                <a:latin typeface="Avenir Next LT Pro Bold" panose="020B0804020202020204" pitchFamily="34" charset="0"/>
              </a:rPr>
              <a:t>Put each on the Return – Risk – Liquidity triangle:</a:t>
            </a:r>
          </a:p>
          <a:p>
            <a:pPr marL="342900" indent="-342900" algn="l">
              <a:buFont typeface="+mj-lt"/>
              <a:buAutoNum type="arabicPeriod"/>
            </a:pPr>
            <a:r>
              <a:rPr lang="cs-CZ" b="1" dirty="0">
                <a:solidFill>
                  <a:srgbClr val="FFFFFF"/>
                </a:solidFill>
                <a:latin typeface="Avenir Next LT Pro Bold" panose="020B0804020202020204" pitchFamily="34" charset="0"/>
              </a:rPr>
              <a:t>Savings</a:t>
            </a:r>
          </a:p>
          <a:p>
            <a:pPr marL="342900" indent="-342900" algn="l">
              <a:buFont typeface="+mj-lt"/>
              <a:buAutoNum type="arabicPeriod"/>
            </a:pPr>
            <a:r>
              <a:rPr lang="cs-CZ" b="1" dirty="0">
                <a:solidFill>
                  <a:srgbClr val="FFFFFF"/>
                </a:solidFill>
                <a:latin typeface="Avenir Next LT Pro Bold" panose="020B0804020202020204" pitchFamily="34" charset="0"/>
              </a:rPr>
              <a:t>Stocks</a:t>
            </a:r>
          </a:p>
          <a:p>
            <a:pPr marL="342900" indent="-342900" algn="l">
              <a:buFont typeface="+mj-lt"/>
              <a:buAutoNum type="arabicPeriod"/>
            </a:pPr>
            <a:r>
              <a:rPr lang="cs-CZ" b="1" dirty="0">
                <a:solidFill>
                  <a:srgbClr val="FFFFFF"/>
                </a:solidFill>
                <a:latin typeface="Avenir Next LT Pro Bold" panose="020B0804020202020204" pitchFamily="34" charset="0"/>
              </a:rPr>
              <a:t>Real estate</a:t>
            </a:r>
          </a:p>
          <a:p>
            <a:pPr marL="342900" indent="-342900" algn="l">
              <a:buFont typeface="+mj-lt"/>
              <a:buAutoNum type="arabicPeriod"/>
            </a:pPr>
            <a:r>
              <a:rPr lang="cs-CZ" b="1" dirty="0">
                <a:solidFill>
                  <a:srgbClr val="FFFFFF"/>
                </a:solidFill>
                <a:latin typeface="Avenir Next LT Pro Bold" panose="020B0804020202020204" pitchFamily="34" charset="0"/>
              </a:rPr>
              <a:t>Education</a:t>
            </a:r>
          </a:p>
          <a:p>
            <a:pPr marL="342900" indent="-342900" algn="l">
              <a:buFont typeface="+mj-lt"/>
              <a:buAutoNum type="arabicPeriod"/>
            </a:pPr>
            <a:r>
              <a:rPr lang="cs-CZ" b="1" dirty="0">
                <a:solidFill>
                  <a:srgbClr val="FFFFFF"/>
                </a:solidFill>
                <a:latin typeface="Avenir Next LT Pro Bold" panose="020B0804020202020204" pitchFamily="34" charset="0"/>
              </a:rPr>
              <a:t>Family business</a:t>
            </a:r>
          </a:p>
          <a:p>
            <a:pPr marL="342900" indent="-342900" algn="l">
              <a:buFont typeface="+mj-lt"/>
              <a:buAutoNum type="arabicPeriod"/>
            </a:pPr>
            <a:r>
              <a:rPr lang="cs-CZ" b="1" dirty="0">
                <a:solidFill>
                  <a:srgbClr val="FFFFFF"/>
                </a:solidFill>
                <a:latin typeface="Avenir Next LT Pro Bold" panose="020B0804020202020204" pitchFamily="34" charset="0"/>
              </a:rPr>
              <a:t>Pension insurance</a:t>
            </a:r>
          </a:p>
          <a:p>
            <a:pPr marL="342900" indent="-342900" algn="l">
              <a:buFont typeface="+mj-lt"/>
              <a:buAutoNum type="arabicPeriod"/>
            </a:pPr>
            <a:r>
              <a:rPr lang="cs-CZ" b="1" dirty="0">
                <a:solidFill>
                  <a:srgbClr val="FFFFFF"/>
                </a:solidFill>
                <a:latin typeface="Avenir Next LT Pro Bold" panose="020B0804020202020204" pitchFamily="34" charset="0"/>
              </a:rPr>
              <a:t>Life insurance</a:t>
            </a:r>
          </a:p>
          <a:p>
            <a:pPr algn="l"/>
            <a:endParaRPr lang="en-US" dirty="0"/>
          </a:p>
        </p:txBody>
      </p:sp>
    </p:spTree>
    <p:extLst>
      <p:ext uri="{BB962C8B-B14F-4D97-AF65-F5344CB8AC3E}">
        <p14:creationId xmlns:p14="http://schemas.microsoft.com/office/powerpoint/2010/main" val="767211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DE957AB-B231-4A26-ABD6-A9C6C3456F0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080D967-8D65-0270-33AB-2710E31E6E8D}"/>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66E0E131-E4DE-074A-01F8-2EA8F7BD42A8}"/>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D88665F5-B450-FB8D-3839-68A561D36B1E}"/>
              </a:ext>
            </a:extLst>
          </p:cNvPr>
          <p:cNvSpPr>
            <a:spLocks noGrp="1"/>
          </p:cNvSpPr>
          <p:nvPr>
            <p:ph type="sldNum" sz="quarter" idx="12"/>
          </p:nvPr>
        </p:nvSpPr>
        <p:spPr/>
        <p:txBody>
          <a:bodyPr/>
          <a:lstStyle/>
          <a:p>
            <a:fld id="{84C450F2-3BB4-4AE4-8A35-A9D7AEA4C850}" type="slidenum">
              <a:rPr lang="en-US" smtClean="0"/>
              <a:t>18</a:t>
            </a:fld>
            <a:endParaRPr lang="en-US" dirty="0"/>
          </a:p>
        </p:txBody>
      </p:sp>
      <p:pic>
        <p:nvPicPr>
          <p:cNvPr id="8" name="Graphic 7" descr="A conceptual photograph showing six dominoes, each labeled with a visual symbol representing a different type of risk (stock chart for market risk, inflation symbol for inflation risk, house for liquidity risk, government building for political risk, globe for geopolitical risk, and a flooded coastline for climate risk), arranged in a line about to topple, illustrating how risks are interconnected. The image should have a clean, modern look with a neutral background. No visible or implied text, letters, or words should appear anywhere in the image">
            <a:extLst>
              <a:ext uri="{FF2B5EF4-FFF2-40B4-BE49-F238E27FC236}">
                <a16:creationId xmlns:a16="http://schemas.microsoft.com/office/drawing/2014/main" id="{3D1DC9C9-2046-4C13-B73B-A8BBC2831F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192D35B9-115C-4E41-A639-08364ED0DDA8}"/>
              </a:ext>
            </a:extLst>
          </p:cNvPr>
          <p:cNvSpPr txBox="1"/>
          <p:nvPr/>
        </p:nvSpPr>
        <p:spPr>
          <a:xfrm>
            <a:off x="581025" y="581025"/>
            <a:ext cx="6362700" cy="1257300"/>
          </a:xfrm>
          <a:prstGeom prst="rect">
            <a:avLst/>
          </a:prstGeom>
          <a:noFill/>
        </p:spPr>
        <p:txBody>
          <a:bodyPr wrap="square" rtlCol="0">
            <a:normAutofit fontScale="92500" lnSpcReduction="10000"/>
          </a:bodyPr>
          <a:lstStyle/>
          <a:p>
            <a:pPr marL="0" algn="l">
              <a:buNone/>
            </a:pPr>
            <a:r>
              <a:rPr sz="4500" b="1">
                <a:solidFill>
                  <a:srgbClr val="6D7BF7"/>
                </a:solidFill>
                <a:effectLst/>
                <a:latin typeface="Avenir Next LT Pro Bold" panose="020B0804020202020204" pitchFamily="34" charset="0"/>
              </a:rPr>
              <a:t>TYPES OF INVESTMENT RISK</a:t>
            </a:r>
            <a:r>
              <a:rPr>
                <a:effectLst/>
              </a:rPr>
              <a:t> </a:t>
            </a:r>
            <a:endParaRPr lang="en-US"/>
          </a:p>
        </p:txBody>
      </p:sp>
      <p:sp>
        <p:nvSpPr>
          <p:cNvPr id="10" name="TextBox 9">
            <a:extLst>
              <a:ext uri="{FF2B5EF4-FFF2-40B4-BE49-F238E27FC236}">
                <a16:creationId xmlns:a16="http://schemas.microsoft.com/office/drawing/2014/main" id="{DF93F361-FBB5-498A-9B2C-376ECF530242}"/>
              </a:ext>
            </a:extLst>
          </p:cNvPr>
          <p:cNvSpPr txBox="1"/>
          <p:nvPr/>
        </p:nvSpPr>
        <p:spPr>
          <a:xfrm>
            <a:off x="581025" y="1862137"/>
            <a:ext cx="6362700" cy="4981575"/>
          </a:xfrm>
          <a:prstGeom prst="rect">
            <a:avLst/>
          </a:prstGeom>
          <a:noFill/>
        </p:spPr>
        <p:txBody>
          <a:bodyPr wrap="square" rtlCol="0">
            <a:normAutofit fontScale="85000" lnSpcReduction="20000"/>
          </a:bodyPr>
          <a:lstStyle/>
          <a:p>
            <a:pPr marL="0" algn="l">
              <a:buNone/>
            </a:pPr>
            <a:r>
              <a:rPr sz="1800" b="1">
                <a:solidFill>
                  <a:srgbClr val="FFFFFF"/>
                </a:solidFill>
                <a:effectLst/>
                <a:latin typeface="Avenir Next LT Pro Bold" panose="020B0804020202020204" pitchFamily="34" charset="0"/>
              </a:rPr>
              <a:t>Market Risk</a:t>
            </a:r>
            <a:r>
              <a:rPr>
                <a:effectLst/>
              </a:rPr>
              <a:t> </a:t>
            </a:r>
          </a:p>
          <a:p>
            <a:pPr marL="0" algn="l">
              <a:spcBef>
                <a:spcPts val="600"/>
              </a:spcBef>
              <a:buNone/>
            </a:pPr>
            <a:r>
              <a:rPr>
                <a:solidFill>
                  <a:srgbClr val="FFFFFF"/>
                </a:solidFill>
                <a:effectLst/>
                <a:latin typeface="Avenir Next LT Pro Regular"/>
              </a:rPr>
              <a:t>Prices can fluctuate sharply (e.g., 2008 saw ~50% declines).</a:t>
            </a:r>
            <a:r>
              <a:rPr>
                <a:effectLst/>
              </a:rPr>
              <a:t> </a:t>
            </a:r>
          </a:p>
          <a:p>
            <a:pPr marL="0" algn="l">
              <a:spcBef>
                <a:spcPts val="2100"/>
              </a:spcBef>
              <a:buNone/>
            </a:pPr>
            <a:r>
              <a:rPr sz="1800" b="1">
                <a:solidFill>
                  <a:srgbClr val="FFFFFF"/>
                </a:solidFill>
                <a:effectLst/>
                <a:latin typeface="Avenir Next LT Pro Bold" panose="020B0804020202020204" pitchFamily="34" charset="0"/>
              </a:rPr>
              <a:t>Inflation Risk</a:t>
            </a:r>
            <a:r>
              <a:rPr>
                <a:effectLst/>
              </a:rPr>
              <a:t> </a:t>
            </a:r>
          </a:p>
          <a:p>
            <a:pPr marL="0" algn="l">
              <a:spcBef>
                <a:spcPts val="600"/>
              </a:spcBef>
              <a:buNone/>
            </a:pPr>
            <a:r>
              <a:rPr>
                <a:solidFill>
                  <a:srgbClr val="FFFFFF"/>
                </a:solidFill>
                <a:effectLst/>
                <a:latin typeface="Avenir Next LT Pro Regular"/>
              </a:rPr>
              <a:t>Returns may not outpace rising prices, eroding purchasing power.</a:t>
            </a:r>
            <a:r>
              <a:rPr>
                <a:effectLst/>
              </a:rPr>
              <a:t> </a:t>
            </a:r>
          </a:p>
          <a:p>
            <a:pPr marL="0" algn="l">
              <a:spcBef>
                <a:spcPts val="2100"/>
              </a:spcBef>
              <a:buNone/>
            </a:pPr>
            <a:r>
              <a:rPr sz="1800" b="1">
                <a:solidFill>
                  <a:srgbClr val="FFFFFF"/>
                </a:solidFill>
                <a:effectLst/>
                <a:latin typeface="Avenir Next LT Pro Bold" panose="020B0804020202020204" pitchFamily="34" charset="0"/>
              </a:rPr>
              <a:t>Liquidity Risk</a:t>
            </a:r>
            <a:r>
              <a:rPr>
                <a:effectLst/>
              </a:rPr>
              <a:t> </a:t>
            </a:r>
          </a:p>
          <a:p>
            <a:pPr marL="0" algn="l">
              <a:spcBef>
                <a:spcPts val="600"/>
              </a:spcBef>
              <a:buNone/>
            </a:pPr>
            <a:r>
              <a:rPr>
                <a:solidFill>
                  <a:srgbClr val="FFFFFF"/>
                </a:solidFill>
                <a:effectLst/>
                <a:latin typeface="Avenir Next LT Pro Regular"/>
              </a:rPr>
              <a:t>Assets may be hard to sell quickly at a fair price.</a:t>
            </a:r>
            <a:r>
              <a:rPr>
                <a:effectLst/>
              </a:rPr>
              <a:t> </a:t>
            </a:r>
          </a:p>
          <a:p>
            <a:pPr marL="0" algn="l">
              <a:spcBef>
                <a:spcPts val="2100"/>
              </a:spcBef>
              <a:buNone/>
            </a:pPr>
            <a:r>
              <a:rPr sz="1800" b="1">
                <a:solidFill>
                  <a:srgbClr val="FFFFFF"/>
                </a:solidFill>
                <a:effectLst/>
                <a:latin typeface="Avenir Next LT Pro Bold" panose="020B0804020202020204" pitchFamily="34" charset="0"/>
              </a:rPr>
              <a:t>Political Risk</a:t>
            </a:r>
            <a:r>
              <a:rPr>
                <a:effectLst/>
              </a:rPr>
              <a:t> </a:t>
            </a:r>
          </a:p>
          <a:p>
            <a:pPr marL="0" algn="l">
              <a:spcBef>
                <a:spcPts val="600"/>
              </a:spcBef>
              <a:buNone/>
            </a:pPr>
            <a:r>
              <a:rPr>
                <a:solidFill>
                  <a:srgbClr val="FFFFFF"/>
                </a:solidFill>
                <a:effectLst/>
                <a:latin typeface="Avenir Next LT Pro Regular"/>
              </a:rPr>
              <a:t>Policy or regulatory changes can impact markets (e.g., Russia 2022).</a:t>
            </a:r>
            <a:r>
              <a:rPr>
                <a:effectLst/>
              </a:rPr>
              <a:t> </a:t>
            </a:r>
          </a:p>
          <a:p>
            <a:pPr marL="0" algn="l">
              <a:spcBef>
                <a:spcPts val="2100"/>
              </a:spcBef>
              <a:buNone/>
            </a:pPr>
            <a:r>
              <a:rPr sz="1800" b="1">
                <a:solidFill>
                  <a:srgbClr val="FFFFFF"/>
                </a:solidFill>
                <a:effectLst/>
                <a:latin typeface="Avenir Next LT Pro Bold" panose="020B0804020202020204" pitchFamily="34" charset="0"/>
              </a:rPr>
              <a:t>Geopolitical Risk</a:t>
            </a:r>
            <a:r>
              <a:rPr>
                <a:effectLst/>
              </a:rPr>
              <a:t> </a:t>
            </a:r>
          </a:p>
          <a:p>
            <a:pPr marL="0" algn="l">
              <a:spcBef>
                <a:spcPts val="600"/>
              </a:spcBef>
              <a:buNone/>
            </a:pPr>
            <a:r>
              <a:rPr>
                <a:solidFill>
                  <a:srgbClr val="FFFFFF"/>
                </a:solidFill>
                <a:effectLst/>
                <a:latin typeface="Avenir Next LT Pro Regular"/>
              </a:rPr>
              <a:t>Conflicts, sanctions, or instability affect global assets (e.g., Ukraine 2022).</a:t>
            </a:r>
            <a:r>
              <a:rPr>
                <a:effectLst/>
              </a:rPr>
              <a:t> </a:t>
            </a:r>
          </a:p>
          <a:p>
            <a:pPr marL="0" algn="l">
              <a:spcBef>
                <a:spcPts val="2100"/>
              </a:spcBef>
              <a:buNone/>
            </a:pPr>
            <a:r>
              <a:rPr sz="1800" b="1">
                <a:solidFill>
                  <a:srgbClr val="FFFFFF"/>
                </a:solidFill>
                <a:effectLst/>
                <a:latin typeface="Avenir Next LT Pro Bold" panose="020B0804020202020204" pitchFamily="34" charset="0"/>
              </a:rPr>
              <a:t>Climate Risk</a:t>
            </a:r>
            <a:r>
              <a:rPr>
                <a:effectLst/>
              </a:rPr>
              <a:t> </a:t>
            </a:r>
          </a:p>
          <a:p>
            <a:pPr marL="0" algn="l">
              <a:spcBef>
                <a:spcPts val="600"/>
              </a:spcBef>
              <a:buNone/>
            </a:pPr>
            <a:r>
              <a:rPr>
                <a:solidFill>
                  <a:srgbClr val="FFFFFF"/>
                </a:solidFill>
                <a:effectLst/>
                <a:latin typeface="Avenir Next LT Pro Regular"/>
              </a:rPr>
              <a:t>Physical impacts (flooding) and transition risks (shift away from coal).</a:t>
            </a:r>
            <a:r>
              <a:rPr>
                <a:effectLst/>
              </a:rPr>
              <a:t> </a:t>
            </a:r>
          </a:p>
          <a:p>
            <a:pPr marL="0" algn="l">
              <a:spcBef>
                <a:spcPts val="2100"/>
              </a:spcBef>
              <a:buNone/>
            </a:pPr>
            <a:r>
              <a:rPr>
                <a:solidFill>
                  <a:srgbClr val="6D7BF7"/>
                </a:solidFill>
                <a:effectLst/>
                <a:latin typeface="Avenir Next LT Pro Regular"/>
              </a:rPr>
              <a:t>"</a:t>
            </a:r>
            <a:r>
              <a:rPr>
                <a:solidFill>
                  <a:srgbClr val="FFFFFF"/>
                </a:solidFill>
                <a:effectLst/>
                <a:latin typeface="Avenir Next LT Pro Regular"/>
              </a:rPr>
              <a:t>Zero-risk investment?</a:t>
            </a:r>
            <a:r>
              <a:rPr>
                <a:solidFill>
                  <a:srgbClr val="6D7BF7"/>
                </a:solidFill>
                <a:effectLst/>
                <a:latin typeface="Avenir Next LT Pro Regular"/>
              </a:rPr>
              <a:t>"</a:t>
            </a:r>
            <a:r>
              <a:rPr>
                <a:solidFill>
                  <a:srgbClr val="FFFFFF"/>
                </a:solidFill>
                <a:effectLst/>
                <a:latin typeface="Avenir Next LT Pro Regular"/>
              </a:rPr>
              <a:t> — It doesn’t exist; even cash faces inflation risk.</a:t>
            </a:r>
            <a:r>
              <a:rPr>
                <a:effectLst/>
              </a:rPr>
              <a:t> </a:t>
            </a:r>
            <a:endParaRPr lang="en-US"/>
          </a:p>
        </p:txBody>
      </p:sp>
    </p:spTree>
    <p:extLst>
      <p:ext uri="{BB962C8B-B14F-4D97-AF65-F5344CB8AC3E}">
        <p14:creationId xmlns:p14="http://schemas.microsoft.com/office/powerpoint/2010/main" val="1704104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F014F3-47F7-454A-B45E-47CE4EEDAE0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D3BCCC89-8FDB-6577-2736-27BE41E7B33D}"/>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5AD12864-BDFC-9E9C-B844-F1681CF0E16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2B1CDEE-FDFA-FC96-D054-36324D0B2D7C}"/>
              </a:ext>
            </a:extLst>
          </p:cNvPr>
          <p:cNvSpPr>
            <a:spLocks noGrp="1"/>
          </p:cNvSpPr>
          <p:nvPr>
            <p:ph type="sldNum" sz="quarter" idx="12"/>
          </p:nvPr>
        </p:nvSpPr>
        <p:spPr/>
        <p:txBody>
          <a:bodyPr/>
          <a:lstStyle/>
          <a:p>
            <a:fld id="{84C450F2-3BB4-4AE4-8A35-A9D7AEA4C850}" type="slidenum">
              <a:rPr lang="en-US" smtClean="0"/>
              <a:t>19</a:t>
            </a:fld>
            <a:endParaRPr lang="en-US" dirty="0"/>
          </a:p>
        </p:txBody>
      </p:sp>
      <p:pic>
        <p:nvPicPr>
          <p:cNvPr id="8" name="Graphic 7" descr="A visually striking image of a modern financial district skyline at sunset, featuring a mix of skyscrapers, digital screens displaying market data, and subtle elements representing different investment types (such as a house, digital coins, and stock market graphs) in the environment. The composition should be clean and premium, with ample space for centered title overlay. No visible or implied text, letters, or words should appear anywhere in the image">
            <a:extLst>
              <a:ext uri="{FF2B5EF4-FFF2-40B4-BE49-F238E27FC236}">
                <a16:creationId xmlns:a16="http://schemas.microsoft.com/office/drawing/2014/main" id="{5434B72B-B9A0-4902-A55B-BEC3732AA7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2A0B18F1-5B53-434F-9927-0F5EF3A1BC3B}"/>
              </a:ext>
            </a:extLst>
          </p:cNvPr>
          <p:cNvSpPr txBox="1"/>
          <p:nvPr/>
        </p:nvSpPr>
        <p:spPr>
          <a:xfrm>
            <a:off x="695325" y="5791200"/>
            <a:ext cx="6172200" cy="695325"/>
          </a:xfrm>
          <a:prstGeom prst="rect">
            <a:avLst/>
          </a:prstGeom>
          <a:noFill/>
        </p:spPr>
        <p:txBody>
          <a:bodyPr wrap="square" rtlCol="0">
            <a:normAutofit fontScale="92500" lnSpcReduction="10000"/>
          </a:bodyPr>
          <a:lstStyle/>
          <a:p>
            <a:pPr marL="0" algn="l">
              <a:buNone/>
            </a:pPr>
            <a:r>
              <a:rPr sz="4500" b="1">
                <a:solidFill>
                  <a:srgbClr val="6D7BF7"/>
                </a:solidFill>
                <a:effectLst/>
                <a:latin typeface="Avenir Next LT Pro" panose="020B0504020202020204" pitchFamily="34" charset="0"/>
              </a:rPr>
              <a:t>INVESTMENT TYPES</a:t>
            </a:r>
            <a:r>
              <a:rPr>
                <a:effectLst/>
              </a:rPr>
              <a:t> </a:t>
            </a:r>
            <a:endParaRPr lang="en-US"/>
          </a:p>
        </p:txBody>
      </p:sp>
    </p:spTree>
    <p:extLst>
      <p:ext uri="{BB962C8B-B14F-4D97-AF65-F5344CB8AC3E}">
        <p14:creationId xmlns:p14="http://schemas.microsoft.com/office/powerpoint/2010/main" val="2322171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D4B4518-F1F2-41DF-96B5-57CCF027FA9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566444FE-723F-C699-2405-B3C400B9554E}"/>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C57EB495-24A6-2179-EF33-E1A2BFFCBB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D3547F2F-7B06-0B8E-9817-A0DD776BA5D9}"/>
              </a:ext>
            </a:extLst>
          </p:cNvPr>
          <p:cNvSpPr>
            <a:spLocks noGrp="1"/>
          </p:cNvSpPr>
          <p:nvPr>
            <p:ph type="sldNum" sz="quarter" idx="12"/>
          </p:nvPr>
        </p:nvSpPr>
        <p:spPr/>
        <p:txBody>
          <a:bodyPr/>
          <a:lstStyle/>
          <a:p>
            <a:fld id="{84C450F2-3BB4-4AE4-8A35-A9D7AEA4C850}" type="slidenum">
              <a:rPr lang="en-US" smtClean="0"/>
              <a:t>2</a:t>
            </a:fld>
            <a:endParaRPr lang="en-US" dirty="0"/>
          </a:p>
        </p:txBody>
      </p:sp>
      <p:pic>
        <p:nvPicPr>
          <p:cNvPr id="8" name="Graphic 7" descr="A visually striking composition showing a timeline of money evolution: ancient coins, paper bills, and digital currency symbols (such as a smartphone with a banking app), arranged from left to right to represent the progression of money through time and space. The setting should be clean and modern, with subtle lighting that highlights each form of money. No visible or implied text, letters, or words should appear anywhere in the image">
            <a:extLst>
              <a:ext uri="{FF2B5EF4-FFF2-40B4-BE49-F238E27FC236}">
                <a16:creationId xmlns:a16="http://schemas.microsoft.com/office/drawing/2014/main" id="{01890B86-1459-4722-87A4-C66BCBBC7D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7D75F0D2-2AB3-42C3-855F-3D3BE9D3B28B}"/>
              </a:ext>
            </a:extLst>
          </p:cNvPr>
          <p:cNvSpPr txBox="1"/>
          <p:nvPr/>
        </p:nvSpPr>
        <p:spPr>
          <a:xfrm>
            <a:off x="581025" y="581025"/>
            <a:ext cx="6362700" cy="628650"/>
          </a:xfrm>
          <a:prstGeom prst="rect">
            <a:avLst/>
          </a:prstGeom>
          <a:noFill/>
        </p:spPr>
        <p:txBody>
          <a:bodyPr wrap="square" rtlCol="0">
            <a:normAutofit fontScale="92500" lnSpcReduction="20000"/>
          </a:bodyPr>
          <a:lstStyle/>
          <a:p>
            <a:pPr marL="0" algn="l">
              <a:buNone/>
            </a:pPr>
            <a:r>
              <a:rPr sz="4500" b="1" dirty="0">
                <a:solidFill>
                  <a:srgbClr val="6D7BF7"/>
                </a:solidFill>
                <a:effectLst/>
                <a:latin typeface="Avenir Next LT Pro" panose="020B0504020202020204" pitchFamily="34" charset="0"/>
              </a:rPr>
              <a:t>WHAT IS MONEY?</a:t>
            </a:r>
            <a:r>
              <a:rPr dirty="0">
                <a:effectLst/>
              </a:rPr>
              <a:t> </a:t>
            </a:r>
            <a:endParaRPr lang="en-US" dirty="0"/>
          </a:p>
        </p:txBody>
      </p:sp>
      <p:sp>
        <p:nvSpPr>
          <p:cNvPr id="10" name="TextBox 9">
            <a:extLst>
              <a:ext uri="{FF2B5EF4-FFF2-40B4-BE49-F238E27FC236}">
                <a16:creationId xmlns:a16="http://schemas.microsoft.com/office/drawing/2014/main" id="{40CB88C4-92F7-4F20-BDE2-E05132999597}"/>
              </a:ext>
            </a:extLst>
          </p:cNvPr>
          <p:cNvSpPr txBox="1"/>
          <p:nvPr/>
        </p:nvSpPr>
        <p:spPr>
          <a:xfrm>
            <a:off x="581025" y="2295525"/>
            <a:ext cx="6362700" cy="2682202"/>
          </a:xfrm>
          <a:prstGeom prst="rect">
            <a:avLst/>
          </a:prstGeom>
          <a:noFill/>
        </p:spPr>
        <p:txBody>
          <a:bodyPr wrap="square" rtlCol="0">
            <a:noAutofit/>
          </a:bodyPr>
          <a:lstStyle/>
          <a:p>
            <a:pPr marL="0" algn="l">
              <a:buNone/>
            </a:pPr>
            <a:r>
              <a:rPr sz="1500" b="1" dirty="0">
                <a:solidFill>
                  <a:srgbClr val="6D7BF7"/>
                </a:solidFill>
                <a:effectLst/>
                <a:latin typeface="Avenir Next LT Pro" panose="020B0504020202020204" pitchFamily="34" charset="0"/>
              </a:rPr>
              <a:t>“</a:t>
            </a:r>
            <a:r>
              <a:rPr sz="1500" b="0" dirty="0">
                <a:solidFill>
                  <a:srgbClr val="FFFFFF"/>
                </a:solidFill>
                <a:effectLst/>
                <a:latin typeface="Avenir Next LT Pro" panose="020B0504020202020204" pitchFamily="34" charset="0"/>
              </a:rPr>
              <a:t>What is money, really?</a:t>
            </a:r>
            <a:r>
              <a:rPr sz="1500" b="1" dirty="0">
                <a:solidFill>
                  <a:srgbClr val="6D7BF7"/>
                </a:solidFill>
                <a:effectLst/>
                <a:latin typeface="Avenir Next LT Pro" panose="020B0504020202020204" pitchFamily="34" charset="0"/>
              </a:rPr>
              <a:t>”</a:t>
            </a:r>
            <a:r>
              <a:rPr sz="1500" dirty="0">
                <a:effectLst/>
              </a:rPr>
              <a:t> </a:t>
            </a:r>
          </a:p>
          <a:p>
            <a:pPr marL="0" algn="l">
              <a:spcBef>
                <a:spcPts val="600"/>
              </a:spcBef>
              <a:buNone/>
            </a:pPr>
            <a:r>
              <a:rPr sz="1500" b="0" dirty="0">
                <a:solidFill>
                  <a:srgbClr val="FFFFFF"/>
                </a:solidFill>
                <a:effectLst/>
                <a:latin typeface="Avenir Next LT Pro" panose="020B0504020202020204" pitchFamily="34" charset="0"/>
              </a:rPr>
              <a:t>Typical answers: paper, coins, digital numbers.</a:t>
            </a:r>
            <a:r>
              <a:rPr sz="1500" dirty="0">
                <a:effectLst/>
              </a:rPr>
              <a:t> </a:t>
            </a:r>
          </a:p>
          <a:p>
            <a:pPr marL="0" algn="l">
              <a:spcBef>
                <a:spcPts val="2100"/>
              </a:spcBef>
              <a:buNone/>
            </a:pPr>
            <a:r>
              <a:rPr sz="1500" b="1" dirty="0">
                <a:solidFill>
                  <a:srgbClr val="6D7BF7"/>
                </a:solidFill>
                <a:effectLst/>
                <a:latin typeface="Avenir Next LT Pro" panose="020B0504020202020204" pitchFamily="34" charset="0"/>
              </a:rPr>
              <a:t>1.</a:t>
            </a:r>
            <a:r>
              <a:rPr sz="1500" dirty="0">
                <a:effectLst/>
              </a:rPr>
              <a:t> </a:t>
            </a:r>
            <a:r>
              <a:rPr sz="1500" b="1" dirty="0">
                <a:solidFill>
                  <a:srgbClr val="FFFFFF"/>
                </a:solidFill>
                <a:effectLst/>
                <a:latin typeface="Avenir Next LT Pro" panose="020B0504020202020204" pitchFamily="34" charset="0"/>
              </a:rPr>
              <a:t>Transfer Value Through Space</a:t>
            </a:r>
            <a:r>
              <a:rPr sz="1500" dirty="0">
                <a:effectLst/>
              </a:rPr>
              <a:t> </a:t>
            </a:r>
          </a:p>
          <a:p>
            <a:pPr marL="0" algn="l">
              <a:spcBef>
                <a:spcPts val="600"/>
              </a:spcBef>
              <a:buNone/>
            </a:pPr>
            <a:r>
              <a:rPr sz="1500" b="0" dirty="0">
                <a:solidFill>
                  <a:srgbClr val="FFFFFF"/>
                </a:solidFill>
                <a:effectLst/>
                <a:latin typeface="Avenir Next LT Pro" panose="020B0504020202020204" pitchFamily="34" charset="0"/>
              </a:rPr>
              <a:t>Trade with someone far away.</a:t>
            </a:r>
            <a:r>
              <a:rPr sz="1500" dirty="0">
                <a:effectLst/>
              </a:rPr>
              <a:t> </a:t>
            </a:r>
          </a:p>
          <a:p>
            <a:pPr marL="0" algn="l">
              <a:spcBef>
                <a:spcPts val="2100"/>
              </a:spcBef>
              <a:buNone/>
            </a:pPr>
            <a:r>
              <a:rPr sz="1500" b="1" dirty="0">
                <a:solidFill>
                  <a:srgbClr val="6D7BF7"/>
                </a:solidFill>
                <a:effectLst/>
                <a:latin typeface="Avenir Next LT Pro" panose="020B0504020202020204" pitchFamily="34" charset="0"/>
              </a:rPr>
              <a:t>2.</a:t>
            </a:r>
            <a:r>
              <a:rPr sz="1500" dirty="0">
                <a:effectLst/>
              </a:rPr>
              <a:t> </a:t>
            </a:r>
            <a:r>
              <a:rPr sz="1500" b="1" dirty="0">
                <a:solidFill>
                  <a:srgbClr val="FFFFFF"/>
                </a:solidFill>
                <a:effectLst/>
                <a:latin typeface="Avenir Next LT Pro" panose="020B0504020202020204" pitchFamily="34" charset="0"/>
              </a:rPr>
              <a:t>Transfer Value Through Time</a:t>
            </a:r>
            <a:r>
              <a:rPr sz="1500" dirty="0">
                <a:effectLst/>
              </a:rPr>
              <a:t> </a:t>
            </a:r>
          </a:p>
          <a:p>
            <a:pPr marL="0" algn="l">
              <a:spcBef>
                <a:spcPts val="600"/>
              </a:spcBef>
              <a:buNone/>
            </a:pPr>
            <a:r>
              <a:rPr sz="1500" b="0" dirty="0">
                <a:solidFill>
                  <a:srgbClr val="FFFFFF"/>
                </a:solidFill>
                <a:effectLst/>
                <a:latin typeface="Avenir Next LT Pro" panose="020B0504020202020204" pitchFamily="34" charset="0"/>
              </a:rPr>
              <a:t>Save today, use tomorrow.</a:t>
            </a:r>
            <a:r>
              <a:rPr sz="1500" dirty="0">
                <a:effectLst/>
              </a:rPr>
              <a:t> </a:t>
            </a:r>
            <a:endParaRPr lang="en-US" sz="1500" dirty="0"/>
          </a:p>
        </p:txBody>
      </p:sp>
    </p:spTree>
    <p:extLst>
      <p:ext uri="{BB962C8B-B14F-4D97-AF65-F5344CB8AC3E}">
        <p14:creationId xmlns:p14="http://schemas.microsoft.com/office/powerpoint/2010/main" val="74414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8AD2B11-4C78-457A-9587-903355F76A2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37AA4EB8-96C2-E823-47D3-06A2CF7109F2}"/>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9F76A343-5CA7-5D6B-1E26-DA4AB04C7EC1}"/>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BCB95517-EE57-103C-987B-AF41AFF39AC4}"/>
              </a:ext>
            </a:extLst>
          </p:cNvPr>
          <p:cNvSpPr>
            <a:spLocks noGrp="1"/>
          </p:cNvSpPr>
          <p:nvPr>
            <p:ph type="sldNum" sz="quarter" idx="12"/>
          </p:nvPr>
        </p:nvSpPr>
        <p:spPr/>
        <p:txBody>
          <a:bodyPr/>
          <a:lstStyle/>
          <a:p>
            <a:fld id="{84C450F2-3BB4-4AE4-8A35-A9D7AEA4C850}" type="slidenum">
              <a:rPr lang="en-US" smtClean="0"/>
              <a:t>20</a:t>
            </a:fld>
            <a:endParaRPr lang="en-US" dirty="0"/>
          </a:p>
        </p:txBody>
      </p:sp>
      <p:pic>
        <p:nvPicPr>
          <p:cNvPr id="8" name="Graphic 7" descr="A detailed, dynamic scene of a bustling stock exchange trading floor, with traders at their desks, digital ticker displays, and large screens showing fluctuating stock prices. The environment should convey energy, opportunity, and the complexity of equity markets. No visible or implied text, letters, or words should appear anywhere in the image. The composition should allow for content overlay and evoke a sense of financial activity and potential growth">
            <a:extLst>
              <a:ext uri="{FF2B5EF4-FFF2-40B4-BE49-F238E27FC236}">
                <a16:creationId xmlns:a16="http://schemas.microsoft.com/office/drawing/2014/main" id="{1BC22F78-AE34-4182-8AAA-ADE02B637E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89040BB7-1573-4D8B-925F-3EC8D3195987}"/>
              </a:ext>
            </a:extLst>
          </p:cNvPr>
          <p:cNvSpPr txBox="1"/>
          <p:nvPr/>
        </p:nvSpPr>
        <p:spPr>
          <a:xfrm>
            <a:off x="5295900" y="771525"/>
            <a:ext cx="6096000" cy="1257300"/>
          </a:xfrm>
          <a:prstGeom prst="rect">
            <a:avLst/>
          </a:prstGeom>
          <a:noFill/>
        </p:spPr>
        <p:txBody>
          <a:bodyPr wrap="square" rtlCol="0">
            <a:normAutofit fontScale="92500" lnSpcReduction="10000"/>
          </a:bodyPr>
          <a:lstStyle/>
          <a:p>
            <a:pPr marL="0" algn="r">
              <a:buNone/>
            </a:pPr>
            <a:r>
              <a:rPr sz="4500" b="1">
                <a:solidFill>
                  <a:srgbClr val="6D7BF7"/>
                </a:solidFill>
                <a:effectLst/>
                <a:latin typeface="Avenir Next LT Pro Bold" panose="020B0804020202020204" pitchFamily="34" charset="0"/>
              </a:rPr>
              <a:t>STOCKS AND EQUITIES</a:t>
            </a:r>
            <a:r>
              <a:rPr>
                <a:effectLst/>
              </a:rPr>
              <a:t> </a:t>
            </a:r>
            <a:endParaRPr lang="en-US"/>
          </a:p>
        </p:txBody>
      </p:sp>
      <p:sp>
        <p:nvSpPr>
          <p:cNvPr id="10" name="TextBox 9">
            <a:extLst>
              <a:ext uri="{FF2B5EF4-FFF2-40B4-BE49-F238E27FC236}">
                <a16:creationId xmlns:a16="http://schemas.microsoft.com/office/drawing/2014/main" id="{4C554A2F-C1A3-40A8-A481-87EE6A20075F}"/>
              </a:ext>
            </a:extLst>
          </p:cNvPr>
          <p:cNvSpPr txBox="1"/>
          <p:nvPr/>
        </p:nvSpPr>
        <p:spPr>
          <a:xfrm>
            <a:off x="5295900" y="2638425"/>
            <a:ext cx="6096000" cy="3448050"/>
          </a:xfrm>
          <a:prstGeom prst="rect">
            <a:avLst/>
          </a:prstGeom>
          <a:noFill/>
        </p:spPr>
        <p:txBody>
          <a:bodyPr wrap="square" rtlCol="0">
            <a:normAutofit/>
          </a:bodyPr>
          <a:lstStyle/>
          <a:p>
            <a:pPr marL="0" algn="l">
              <a:buNone/>
            </a:pPr>
            <a:r>
              <a:rPr sz="1800" b="1" dirty="0">
                <a:solidFill>
                  <a:srgbClr val="FFFFFF"/>
                </a:solidFill>
                <a:effectLst/>
                <a:latin typeface="Avenir Next LT Pro Bold" panose="020B0804020202020204" pitchFamily="34" charset="0"/>
              </a:rPr>
              <a:t>What</a:t>
            </a:r>
            <a:r>
              <a:rPr dirty="0">
                <a:effectLst/>
              </a:rPr>
              <a:t> </a:t>
            </a:r>
          </a:p>
          <a:p>
            <a:pPr marL="0" algn="l">
              <a:spcBef>
                <a:spcPts val="600"/>
              </a:spcBef>
              <a:buNone/>
            </a:pPr>
            <a:r>
              <a:rPr sz="1600" dirty="0">
                <a:solidFill>
                  <a:srgbClr val="FFFFFF"/>
                </a:solidFill>
                <a:effectLst/>
                <a:latin typeface="Avenir Next LT Pro Regular"/>
              </a:rPr>
              <a:t>Own part of a company.</a:t>
            </a:r>
            <a:r>
              <a:rPr dirty="0">
                <a:effectLst/>
              </a:rPr>
              <a:t> </a:t>
            </a:r>
          </a:p>
          <a:p>
            <a:pPr marL="0" algn="l">
              <a:spcBef>
                <a:spcPts val="2100"/>
              </a:spcBef>
              <a:buNone/>
            </a:pPr>
            <a:r>
              <a:rPr sz="1800" b="1" dirty="0">
                <a:solidFill>
                  <a:srgbClr val="FFFFFF"/>
                </a:solidFill>
                <a:effectLst/>
                <a:latin typeface="Avenir Next LT Pro Bold" panose="020B0804020202020204" pitchFamily="34" charset="0"/>
              </a:rPr>
              <a:t>S&amp;P 500 Benchmark</a:t>
            </a:r>
            <a:r>
              <a:rPr dirty="0">
                <a:effectLst/>
              </a:rPr>
              <a:t> </a:t>
            </a:r>
          </a:p>
          <a:p>
            <a:pPr marL="0" algn="l">
              <a:spcBef>
                <a:spcPts val="600"/>
              </a:spcBef>
              <a:buNone/>
            </a:pPr>
            <a:r>
              <a:rPr sz="1600" dirty="0">
                <a:solidFill>
                  <a:srgbClr val="FFFFFF"/>
                </a:solidFill>
                <a:effectLst/>
                <a:latin typeface="Avenir Next LT Pro Regular"/>
              </a:rPr>
              <a:t>500 largest U.S. companies. Historical return ~10%/year (~7% after inflation). Note the lost decade 2000–2010.</a:t>
            </a:r>
            <a:r>
              <a:rPr dirty="0">
                <a:effectLst/>
              </a:rPr>
              <a:t> </a:t>
            </a:r>
          </a:p>
          <a:p>
            <a:pPr marL="0" algn="l">
              <a:spcBef>
                <a:spcPts val="2100"/>
              </a:spcBef>
              <a:buNone/>
            </a:pPr>
            <a:r>
              <a:rPr sz="1800" b="1" dirty="0">
                <a:solidFill>
                  <a:srgbClr val="FFFFFF"/>
                </a:solidFill>
                <a:effectLst/>
                <a:latin typeface="Avenir Next LT Pro Bold" panose="020B0804020202020204" pitchFamily="34" charset="0"/>
              </a:rPr>
              <a:t>Pros and Cons</a:t>
            </a:r>
            <a:r>
              <a:rPr dirty="0">
                <a:effectLst/>
              </a:rPr>
              <a:t> </a:t>
            </a:r>
          </a:p>
          <a:p>
            <a:pPr marL="0" algn="l">
              <a:spcBef>
                <a:spcPts val="600"/>
              </a:spcBef>
              <a:buNone/>
            </a:pPr>
            <a:r>
              <a:rPr sz="1600" dirty="0">
                <a:solidFill>
                  <a:srgbClr val="FFFFFF"/>
                </a:solidFill>
                <a:effectLst/>
                <a:latin typeface="Avenir Next LT Pro Regular"/>
              </a:rPr>
              <a:t>Pros: High returns, liquid. Cons: Volatile, requires research.</a:t>
            </a:r>
            <a:r>
              <a:rPr dirty="0">
                <a:effectLst/>
              </a:rPr>
              <a:t> </a:t>
            </a:r>
            <a:endParaRPr lang="en-US" dirty="0"/>
          </a:p>
        </p:txBody>
      </p:sp>
    </p:spTree>
    <p:extLst>
      <p:ext uri="{BB962C8B-B14F-4D97-AF65-F5344CB8AC3E}">
        <p14:creationId xmlns:p14="http://schemas.microsoft.com/office/powerpoint/2010/main" val="1231828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0265A4C-C07C-4098-BB1E-0C92DCB35D7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31576B99-1011-E4F8-379F-564BEA8E2B9E}"/>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1ABEE53B-6CFA-AD67-B869-3ECCC1F84E1A}"/>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0324C6E4-9E0A-7553-AC36-7ECD95DED44A}"/>
              </a:ext>
            </a:extLst>
          </p:cNvPr>
          <p:cNvSpPr>
            <a:spLocks noGrp="1"/>
          </p:cNvSpPr>
          <p:nvPr>
            <p:ph type="sldNum" sz="quarter" idx="12"/>
          </p:nvPr>
        </p:nvSpPr>
        <p:spPr/>
        <p:txBody>
          <a:bodyPr/>
          <a:lstStyle/>
          <a:p>
            <a:fld id="{84C450F2-3BB4-4AE4-8A35-A9D7AEA4C850}" type="slidenum">
              <a:rPr lang="en-US" smtClean="0"/>
              <a:t>21</a:t>
            </a:fld>
            <a:endParaRPr lang="en-US" dirty="0"/>
          </a:p>
        </p:txBody>
      </p:sp>
      <p:pic>
        <p:nvPicPr>
          <p:cNvPr id="8" name="Graphic 7">
            <a:extLst>
              <a:ext uri="{FF2B5EF4-FFF2-40B4-BE49-F238E27FC236}">
                <a16:creationId xmlns:a16="http://schemas.microsoft.com/office/drawing/2014/main" id="{BDB35C0C-B872-4F98-BE36-9EF5BB010C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DD06C4F4-45D0-4C0E-A335-8D8169B16A4E}"/>
              </a:ext>
            </a:extLst>
          </p:cNvPr>
          <p:cNvSpPr txBox="1"/>
          <p:nvPr/>
        </p:nvSpPr>
        <p:spPr>
          <a:xfrm>
            <a:off x="5295900" y="771525"/>
            <a:ext cx="6096000" cy="1885950"/>
          </a:xfrm>
          <a:prstGeom prst="rect">
            <a:avLst/>
          </a:prstGeom>
          <a:noFill/>
        </p:spPr>
        <p:txBody>
          <a:bodyPr wrap="square" rtlCol="0">
            <a:normAutofit/>
          </a:bodyPr>
          <a:lstStyle/>
          <a:p>
            <a:pPr marL="0" algn="r">
              <a:buNone/>
            </a:pPr>
            <a:r>
              <a:rPr sz="4500" b="1">
                <a:solidFill>
                  <a:srgbClr val="6D7BF7"/>
                </a:solidFill>
                <a:effectLst/>
                <a:latin typeface="Avenir Next LT Pro" panose="020B0504020202020204" pitchFamily="34" charset="0"/>
              </a:rPr>
              <a:t>ACTIVE FUNDS: FEES &amp; PERFORMANCE</a:t>
            </a:r>
            <a:r>
              <a:rPr>
                <a:effectLst/>
              </a:rPr>
              <a:t> </a:t>
            </a:r>
            <a:endParaRPr lang="en-US"/>
          </a:p>
        </p:txBody>
      </p:sp>
      <p:sp>
        <p:nvSpPr>
          <p:cNvPr id="10" name="TextBox 9">
            <a:extLst>
              <a:ext uri="{FF2B5EF4-FFF2-40B4-BE49-F238E27FC236}">
                <a16:creationId xmlns:a16="http://schemas.microsoft.com/office/drawing/2014/main" id="{23E0CF88-C560-4939-872C-4E0072F2C866}"/>
              </a:ext>
            </a:extLst>
          </p:cNvPr>
          <p:cNvSpPr txBox="1"/>
          <p:nvPr/>
        </p:nvSpPr>
        <p:spPr>
          <a:xfrm>
            <a:off x="5295900" y="2952750"/>
            <a:ext cx="6096000" cy="3429883"/>
          </a:xfrm>
          <a:prstGeom prst="rect">
            <a:avLst/>
          </a:prstGeom>
          <a:noFill/>
        </p:spPr>
        <p:txBody>
          <a:bodyPr wrap="square" rtlCol="0">
            <a:normAutofit fontScale="92500" lnSpcReduction="20000"/>
          </a:bodyPr>
          <a:lstStyle/>
          <a:p>
            <a:pPr marL="0" marR="0" algn="l">
              <a:buNone/>
            </a:pPr>
            <a:r>
              <a:rPr sz="2100" b="1" dirty="0">
                <a:solidFill>
                  <a:srgbClr val="FFFFFF"/>
                </a:solidFill>
                <a:effectLst/>
                <a:latin typeface="Avenir Next LT Pro" panose="020B0504020202020204" pitchFamily="34" charset="0"/>
              </a:rPr>
              <a:t>The Dirty Secret</a:t>
            </a:r>
            <a:r>
              <a:rPr sz="2100" dirty="0">
                <a:effectLst/>
              </a:rPr>
              <a:t> </a:t>
            </a:r>
          </a:p>
          <a:p>
            <a:pPr marL="0" marR="0" algn="l">
              <a:spcBef>
                <a:spcPts val="600"/>
              </a:spcBef>
              <a:buNone/>
            </a:pPr>
            <a:r>
              <a:rPr sz="2100" dirty="0">
                <a:solidFill>
                  <a:srgbClr val="FFFFFF"/>
                </a:solidFill>
                <a:effectLst/>
                <a:latin typeface="Avenir Next LT Pro" panose="020B0504020202020204" pitchFamily="34" charset="0"/>
              </a:rPr>
              <a:t>80–90% of active funds fail to beat low-cost index funds over 15+ years.</a:t>
            </a:r>
            <a:r>
              <a:rPr sz="2100" dirty="0">
                <a:effectLst/>
              </a:rPr>
              <a:t> </a:t>
            </a:r>
          </a:p>
          <a:p>
            <a:pPr marL="0" marR="0" algn="l">
              <a:spcBef>
                <a:spcPts val="2100"/>
              </a:spcBef>
              <a:buNone/>
            </a:pPr>
            <a:r>
              <a:rPr sz="2100" b="1" dirty="0">
                <a:solidFill>
                  <a:srgbClr val="FFFFFF"/>
                </a:solidFill>
                <a:effectLst/>
                <a:latin typeface="Avenir Next LT Pro" panose="020B0504020202020204" pitchFamily="34" charset="0"/>
              </a:rPr>
              <a:t>Fee Impact</a:t>
            </a:r>
            <a:r>
              <a:rPr sz="2100" dirty="0">
                <a:effectLst/>
              </a:rPr>
              <a:t> </a:t>
            </a:r>
          </a:p>
          <a:p>
            <a:pPr marL="0" marR="0" algn="l">
              <a:spcBef>
                <a:spcPts val="600"/>
              </a:spcBef>
              <a:buNone/>
            </a:pPr>
            <a:r>
              <a:rPr sz="2100" dirty="0">
                <a:solidFill>
                  <a:srgbClr val="FFFFFF"/>
                </a:solidFill>
                <a:effectLst/>
                <a:latin typeface="Avenir Next LT Pro" panose="020B0504020202020204" pitchFamily="34" charset="0"/>
              </a:rPr>
              <a:t>100K </a:t>
            </a:r>
            <a:r>
              <a:rPr sz="2100" dirty="0" err="1">
                <a:solidFill>
                  <a:srgbClr val="FFFFFF"/>
                </a:solidFill>
                <a:effectLst/>
                <a:latin typeface="Avenir Next LT Pro" panose="020B0504020202020204" pitchFamily="34" charset="0"/>
              </a:rPr>
              <a:t>Kč</a:t>
            </a:r>
            <a:r>
              <a:rPr sz="2100" dirty="0">
                <a:solidFill>
                  <a:srgbClr val="FFFFFF"/>
                </a:solidFill>
                <a:effectLst/>
                <a:latin typeface="Avenir Next LT Pro" panose="020B0504020202020204" pitchFamily="34" charset="0"/>
              </a:rPr>
              <a:t> for 30 years: 8% with 0.1% fee → 985K </a:t>
            </a:r>
            <a:r>
              <a:rPr sz="2100" dirty="0" err="1">
                <a:solidFill>
                  <a:srgbClr val="FFFFFF"/>
                </a:solidFill>
                <a:effectLst/>
                <a:latin typeface="Avenir Next LT Pro" panose="020B0504020202020204" pitchFamily="34" charset="0"/>
              </a:rPr>
              <a:t>Kč</a:t>
            </a:r>
            <a:r>
              <a:rPr sz="2100" dirty="0">
                <a:solidFill>
                  <a:srgbClr val="FFFFFF"/>
                </a:solidFill>
                <a:effectLst/>
                <a:latin typeface="Avenir Next LT Pro" panose="020B0504020202020204" pitchFamily="34" charset="0"/>
              </a:rPr>
              <a:t>; 7% with 1% fee → 761K </a:t>
            </a:r>
            <a:r>
              <a:rPr sz="2100" dirty="0" err="1">
                <a:solidFill>
                  <a:srgbClr val="FFFFFF"/>
                </a:solidFill>
                <a:effectLst/>
                <a:latin typeface="Avenir Next LT Pro" panose="020B0504020202020204" pitchFamily="34" charset="0"/>
              </a:rPr>
              <a:t>Kč</a:t>
            </a:r>
            <a:r>
              <a:rPr sz="2100" dirty="0">
                <a:solidFill>
                  <a:srgbClr val="FFFFFF"/>
                </a:solidFill>
                <a:effectLst/>
                <a:latin typeface="Avenir Next LT Pro" panose="020B0504020202020204" pitchFamily="34" charset="0"/>
              </a:rPr>
              <a:t>. That’s 224K </a:t>
            </a:r>
            <a:r>
              <a:rPr sz="2100" dirty="0" err="1">
                <a:solidFill>
                  <a:srgbClr val="FFFFFF"/>
                </a:solidFill>
                <a:effectLst/>
                <a:latin typeface="Avenir Next LT Pro" panose="020B0504020202020204" pitchFamily="34" charset="0"/>
              </a:rPr>
              <a:t>Kč</a:t>
            </a:r>
            <a:r>
              <a:rPr sz="2100" dirty="0">
                <a:solidFill>
                  <a:srgbClr val="FFFFFF"/>
                </a:solidFill>
                <a:effectLst/>
                <a:latin typeface="Avenir Next LT Pro" panose="020B0504020202020204" pitchFamily="34" charset="0"/>
              </a:rPr>
              <a:t> lost to fees.</a:t>
            </a:r>
            <a:r>
              <a:rPr sz="2100" dirty="0">
                <a:effectLst/>
              </a:rPr>
              <a:t> </a:t>
            </a:r>
          </a:p>
          <a:p>
            <a:pPr marL="0" marR="0" algn="l">
              <a:spcBef>
                <a:spcPts val="2100"/>
              </a:spcBef>
              <a:buNone/>
            </a:pPr>
            <a:r>
              <a:rPr sz="2100" b="1" dirty="0">
                <a:solidFill>
                  <a:srgbClr val="FFFFFF"/>
                </a:solidFill>
                <a:effectLst/>
                <a:latin typeface="Avenir Next LT Pro" panose="020B0504020202020204" pitchFamily="34" charset="0"/>
              </a:rPr>
              <a:t>Key Statistic</a:t>
            </a:r>
            <a:r>
              <a:rPr sz="2100" dirty="0">
                <a:effectLst/>
              </a:rPr>
              <a:t> </a:t>
            </a:r>
          </a:p>
          <a:p>
            <a:pPr marL="0" marR="0" algn="l">
              <a:spcBef>
                <a:spcPts val="600"/>
              </a:spcBef>
              <a:buNone/>
            </a:pPr>
            <a:r>
              <a:rPr sz="2100" dirty="0">
                <a:solidFill>
                  <a:srgbClr val="FFFFFF"/>
                </a:solidFill>
                <a:effectLst/>
                <a:latin typeface="Avenir Next LT Pro" panose="020B0504020202020204" pitchFamily="34" charset="0"/>
              </a:rPr>
              <a:t>Most active funds underperform net of fees; costs compound against your returns.</a:t>
            </a:r>
            <a:r>
              <a:rPr sz="2100" dirty="0">
                <a:effectLst/>
              </a:rPr>
              <a:t> </a:t>
            </a:r>
            <a:endParaRPr lang="en-US" sz="2100" dirty="0"/>
          </a:p>
        </p:txBody>
      </p:sp>
    </p:spTree>
    <p:extLst>
      <p:ext uri="{BB962C8B-B14F-4D97-AF65-F5344CB8AC3E}">
        <p14:creationId xmlns:p14="http://schemas.microsoft.com/office/powerpoint/2010/main" val="880763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53F4B7-55E3-4F47-8329-7825E33A35D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7FB128C2-2537-6A73-4AD1-EAA9973098D2}"/>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7AE6F4B9-49BC-43C4-7454-384DBA4474D3}"/>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3FDAF181-A518-608D-3104-1925BD22D201}"/>
              </a:ext>
            </a:extLst>
          </p:cNvPr>
          <p:cNvSpPr>
            <a:spLocks noGrp="1"/>
          </p:cNvSpPr>
          <p:nvPr>
            <p:ph type="sldNum" sz="quarter" idx="12"/>
          </p:nvPr>
        </p:nvSpPr>
        <p:spPr/>
        <p:txBody>
          <a:bodyPr/>
          <a:lstStyle/>
          <a:p>
            <a:fld id="{84C450F2-3BB4-4AE4-8A35-A9D7AEA4C850}" type="slidenum">
              <a:rPr lang="en-US" smtClean="0"/>
              <a:t>22</a:t>
            </a:fld>
            <a:endParaRPr lang="en-US" dirty="0"/>
          </a:p>
        </p:txBody>
      </p:sp>
      <p:pic>
        <p:nvPicPr>
          <p:cNvPr id="8" name="Graphic 7" descr="A detailed illustration of a transparent basket containing various company logos and stock certificates, visually representing the concept of ETF diversification. The background should be clean and modern, with a subtle financial theme, and no visible or implied text, letters, or words anywhere in the image">
            <a:extLst>
              <a:ext uri="{FF2B5EF4-FFF2-40B4-BE49-F238E27FC236}">
                <a16:creationId xmlns:a16="http://schemas.microsoft.com/office/drawing/2014/main" id="{5C901A9E-F8FD-4920-97FC-14AA8F8565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AD359F63-A109-4407-97D1-B02E4065EBCE}"/>
              </a:ext>
            </a:extLst>
          </p:cNvPr>
          <p:cNvSpPr txBox="1"/>
          <p:nvPr/>
        </p:nvSpPr>
        <p:spPr>
          <a:xfrm>
            <a:off x="581025" y="581025"/>
            <a:ext cx="6362700" cy="1885950"/>
          </a:xfrm>
          <a:prstGeom prst="rect">
            <a:avLst/>
          </a:prstGeom>
          <a:noFill/>
        </p:spPr>
        <p:txBody>
          <a:bodyPr wrap="square" rtlCol="0">
            <a:normAutofit fontScale="92500" lnSpcReduction="10000"/>
          </a:bodyPr>
          <a:lstStyle/>
          <a:p>
            <a:pPr marL="0" algn="l">
              <a:buNone/>
            </a:pPr>
            <a:r>
              <a:rPr sz="4500" b="1" cap="all" dirty="0">
                <a:solidFill>
                  <a:srgbClr val="6D7BF7"/>
                </a:solidFill>
                <a:effectLst/>
                <a:latin typeface="Avenir Next LT Pro" panose="020B0504020202020204" pitchFamily="34" charset="0"/>
              </a:rPr>
              <a:t>ETF</a:t>
            </a:r>
            <a:r>
              <a:rPr lang="cs-CZ" sz="4500" b="1" cap="all" dirty="0">
                <a:solidFill>
                  <a:srgbClr val="6D7BF7"/>
                </a:solidFill>
                <a:effectLst/>
                <a:latin typeface="Avenir Next LT Pro" panose="020B0504020202020204" pitchFamily="34" charset="0"/>
              </a:rPr>
              <a:t>s</a:t>
            </a:r>
            <a:r>
              <a:rPr sz="4500" b="1" cap="all" dirty="0">
                <a:solidFill>
                  <a:srgbClr val="6D7BF7"/>
                </a:solidFill>
                <a:effectLst/>
                <a:latin typeface="Avenir Next LT Pro" panose="020B0504020202020204" pitchFamily="34" charset="0"/>
              </a:rPr>
              <a:t>: DIVERSIFICATION MADE EASY</a:t>
            </a:r>
            <a:r>
              <a:rPr dirty="0">
                <a:effectLst/>
              </a:rPr>
              <a:t> </a:t>
            </a:r>
            <a:endParaRPr lang="en-US" dirty="0"/>
          </a:p>
        </p:txBody>
      </p:sp>
      <p:sp>
        <p:nvSpPr>
          <p:cNvPr id="10" name="TextBox 9">
            <a:extLst>
              <a:ext uri="{FF2B5EF4-FFF2-40B4-BE49-F238E27FC236}">
                <a16:creationId xmlns:a16="http://schemas.microsoft.com/office/drawing/2014/main" id="{3649919E-7273-4BC6-B29D-2ED2F5CC4E0F}"/>
              </a:ext>
            </a:extLst>
          </p:cNvPr>
          <p:cNvSpPr txBox="1"/>
          <p:nvPr/>
        </p:nvSpPr>
        <p:spPr>
          <a:xfrm>
            <a:off x="581025" y="2857500"/>
            <a:ext cx="6362700" cy="3216296"/>
          </a:xfrm>
          <a:prstGeom prst="rect">
            <a:avLst/>
          </a:prstGeom>
          <a:noFill/>
        </p:spPr>
        <p:txBody>
          <a:bodyPr wrap="square" rtlCol="0">
            <a:normAutofit fontScale="85000" lnSpcReduction="20000"/>
          </a:bodyPr>
          <a:lstStyle/>
          <a:p>
            <a:pPr marL="0" algn="l">
              <a:buNone/>
            </a:pPr>
            <a:r>
              <a:rPr sz="2400" b="1" dirty="0">
                <a:solidFill>
                  <a:srgbClr val="FFFFFF"/>
                </a:solidFill>
                <a:effectLst/>
                <a:latin typeface="Avenir Next LT Pro" panose="020B0504020202020204" pitchFamily="34" charset="0"/>
              </a:rPr>
              <a:t>What</a:t>
            </a:r>
            <a:r>
              <a:rPr sz="2400" dirty="0">
                <a:effectLst/>
              </a:rPr>
              <a:t> </a:t>
            </a:r>
          </a:p>
          <a:p>
            <a:pPr marL="0" algn="l">
              <a:spcBef>
                <a:spcPts val="600"/>
              </a:spcBef>
              <a:buNone/>
            </a:pPr>
            <a:r>
              <a:rPr sz="2400" dirty="0">
                <a:solidFill>
                  <a:srgbClr val="FFFFFF"/>
                </a:solidFill>
                <a:effectLst/>
                <a:latin typeface="Avenir Next LT Pro" panose="020B0504020202020204" pitchFamily="34" charset="0"/>
              </a:rPr>
              <a:t>A single ETF </a:t>
            </a:r>
            <a:r>
              <a:rPr sz="2600" dirty="0">
                <a:solidFill>
                  <a:srgbClr val="FFFFFF"/>
                </a:solidFill>
                <a:effectLst/>
                <a:latin typeface="Avenir Next LT Pro" panose="020B0504020202020204" pitchFamily="34" charset="0"/>
              </a:rPr>
              <a:t>holds</a:t>
            </a:r>
            <a:r>
              <a:rPr sz="2400" dirty="0">
                <a:solidFill>
                  <a:srgbClr val="FFFFFF"/>
                </a:solidFill>
                <a:effectLst/>
                <a:latin typeface="Avenir Next LT Pro" panose="020B0504020202020204" pitchFamily="34" charset="0"/>
              </a:rPr>
              <a:t> a basket of stocks; e.g., VWCE includes about 3,500 global companies.</a:t>
            </a:r>
            <a:r>
              <a:rPr sz="2400" dirty="0">
                <a:effectLst/>
              </a:rPr>
              <a:t> </a:t>
            </a:r>
          </a:p>
          <a:p>
            <a:pPr marL="0" algn="l">
              <a:spcBef>
                <a:spcPts val="2100"/>
              </a:spcBef>
              <a:buNone/>
            </a:pPr>
            <a:r>
              <a:rPr sz="2400" b="1" dirty="0">
                <a:solidFill>
                  <a:srgbClr val="FFFFFF"/>
                </a:solidFill>
                <a:effectLst/>
                <a:latin typeface="Avenir Next LT Pro" panose="020B0504020202020204" pitchFamily="34" charset="0"/>
              </a:rPr>
              <a:t>Returns</a:t>
            </a:r>
            <a:r>
              <a:rPr sz="2400" dirty="0">
                <a:effectLst/>
              </a:rPr>
              <a:t> </a:t>
            </a:r>
          </a:p>
          <a:p>
            <a:pPr marL="0" algn="l">
              <a:spcBef>
                <a:spcPts val="600"/>
              </a:spcBef>
              <a:buNone/>
            </a:pPr>
            <a:r>
              <a:rPr sz="2400" dirty="0">
                <a:solidFill>
                  <a:srgbClr val="FFFFFF"/>
                </a:solidFill>
                <a:effectLst/>
                <a:latin typeface="Avenir Next LT Pro" panose="020B0504020202020204" pitchFamily="34" charset="0"/>
              </a:rPr>
              <a:t>Historically around 7–12% per year, depending on market cycles and allocation.</a:t>
            </a:r>
            <a:r>
              <a:rPr sz="2400" dirty="0">
                <a:effectLst/>
              </a:rPr>
              <a:t> </a:t>
            </a:r>
          </a:p>
          <a:p>
            <a:pPr marL="0" algn="l">
              <a:spcBef>
                <a:spcPts val="2100"/>
              </a:spcBef>
              <a:buNone/>
            </a:pPr>
            <a:r>
              <a:rPr sz="2400" b="1" dirty="0">
                <a:solidFill>
                  <a:srgbClr val="FFFFFF"/>
                </a:solidFill>
                <a:effectLst/>
                <a:latin typeface="Avenir Next LT Pro" panose="020B0504020202020204" pitchFamily="34" charset="0"/>
              </a:rPr>
              <a:t>Pros</a:t>
            </a:r>
            <a:r>
              <a:rPr sz="2400" dirty="0">
                <a:effectLst/>
              </a:rPr>
              <a:t> </a:t>
            </a:r>
          </a:p>
          <a:p>
            <a:pPr marL="0" algn="l">
              <a:spcBef>
                <a:spcPts val="600"/>
              </a:spcBef>
              <a:buNone/>
            </a:pPr>
            <a:r>
              <a:rPr sz="2400" dirty="0">
                <a:solidFill>
                  <a:srgbClr val="FFFFFF"/>
                </a:solidFill>
                <a:effectLst/>
                <a:latin typeface="Avenir Next LT Pro" panose="020B0504020202020204" pitchFamily="34" charset="0"/>
              </a:rPr>
              <a:t>Instant </a:t>
            </a:r>
            <a:r>
              <a:rPr sz="2600" dirty="0">
                <a:solidFill>
                  <a:srgbClr val="FFFFFF"/>
                </a:solidFill>
                <a:effectLst/>
                <a:latin typeface="Avenir Next LT Pro" panose="020B0504020202020204" pitchFamily="34" charset="0"/>
              </a:rPr>
              <a:t>diversification</a:t>
            </a:r>
            <a:r>
              <a:rPr sz="2400" dirty="0">
                <a:solidFill>
                  <a:srgbClr val="FFFFFF"/>
                </a:solidFill>
                <a:effectLst/>
                <a:latin typeface="Avenir Next LT Pro" panose="020B0504020202020204" pitchFamily="34" charset="0"/>
              </a:rPr>
              <a:t>, very low fees (≈0.03–0.20%), and simple for beginners.</a:t>
            </a:r>
            <a:r>
              <a:rPr sz="2400" dirty="0">
                <a:effectLst/>
              </a:rPr>
              <a:t> </a:t>
            </a:r>
            <a:endParaRPr lang="en-US" sz="2400" dirty="0"/>
          </a:p>
        </p:txBody>
      </p:sp>
    </p:spTree>
    <p:extLst>
      <p:ext uri="{BB962C8B-B14F-4D97-AF65-F5344CB8AC3E}">
        <p14:creationId xmlns:p14="http://schemas.microsoft.com/office/powerpoint/2010/main" val="407849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5680934-75D7-48FA-A714-840B8987B49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7BA5C9B9-05EF-A6B7-01A4-6AECB09F02E8}"/>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A7B4827A-17CF-82B7-9AAD-C7B94A034870}"/>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00071A21-4B0D-302E-37D9-B5F516D1AAEF}"/>
              </a:ext>
            </a:extLst>
          </p:cNvPr>
          <p:cNvSpPr>
            <a:spLocks noGrp="1"/>
          </p:cNvSpPr>
          <p:nvPr>
            <p:ph type="sldNum" sz="quarter" idx="12"/>
          </p:nvPr>
        </p:nvSpPr>
        <p:spPr/>
        <p:txBody>
          <a:bodyPr/>
          <a:lstStyle/>
          <a:p>
            <a:fld id="{84C450F2-3BB4-4AE4-8A35-A9D7AEA4C850}" type="slidenum">
              <a:rPr lang="en-US" smtClean="0"/>
              <a:t>23</a:t>
            </a:fld>
            <a:endParaRPr lang="en-US" dirty="0"/>
          </a:p>
        </p:txBody>
      </p:sp>
      <p:pic>
        <p:nvPicPr>
          <p:cNvPr id="8" name="Graphic 7" descr="An illustration showing the concept of dollar cost averaging, with a line graph depicting regular investments over time and share purchases increasing when prices drop. The scene should include visual cues such as coins, upward and downward market arrows, and a calendar to emphasize monthly investing. No visible or implied text, letters, or words should appear anywhere in the image">
            <a:extLst>
              <a:ext uri="{FF2B5EF4-FFF2-40B4-BE49-F238E27FC236}">
                <a16:creationId xmlns:a16="http://schemas.microsoft.com/office/drawing/2014/main" id="{A457AEB5-66EB-49FE-8925-0B3DF9924D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07E73C8C-34EC-440D-9E9C-7CA7641C4B22}"/>
              </a:ext>
            </a:extLst>
          </p:cNvPr>
          <p:cNvSpPr txBox="1"/>
          <p:nvPr/>
        </p:nvSpPr>
        <p:spPr>
          <a:xfrm>
            <a:off x="5295900" y="771525"/>
            <a:ext cx="6096000" cy="1257300"/>
          </a:xfrm>
          <a:prstGeom prst="rect">
            <a:avLst/>
          </a:prstGeom>
          <a:noFill/>
        </p:spPr>
        <p:txBody>
          <a:bodyPr wrap="square" rtlCol="0">
            <a:normAutofit fontScale="92500" lnSpcReduction="10000"/>
          </a:bodyPr>
          <a:lstStyle/>
          <a:p>
            <a:pPr marL="0" algn="r">
              <a:buNone/>
            </a:pPr>
            <a:r>
              <a:rPr sz="4500" b="1">
                <a:solidFill>
                  <a:srgbClr val="6D7BF7"/>
                </a:solidFill>
                <a:effectLst/>
                <a:latin typeface="Avenir Next LT Pro" panose="020B0504020202020204" pitchFamily="34" charset="0"/>
              </a:rPr>
              <a:t>DOLLAR COST AVERAGING</a:t>
            </a:r>
            <a:r>
              <a:rPr>
                <a:effectLst/>
              </a:rPr>
              <a:t> </a:t>
            </a:r>
            <a:endParaRPr lang="en-US"/>
          </a:p>
        </p:txBody>
      </p:sp>
      <p:sp>
        <p:nvSpPr>
          <p:cNvPr id="10" name="TextBox 9">
            <a:extLst>
              <a:ext uri="{FF2B5EF4-FFF2-40B4-BE49-F238E27FC236}">
                <a16:creationId xmlns:a16="http://schemas.microsoft.com/office/drawing/2014/main" id="{2D10FFA5-723E-46DE-808B-145A3FCD2B0F}"/>
              </a:ext>
            </a:extLst>
          </p:cNvPr>
          <p:cNvSpPr txBox="1"/>
          <p:nvPr/>
        </p:nvSpPr>
        <p:spPr>
          <a:xfrm>
            <a:off x="5295900" y="2638425"/>
            <a:ext cx="6096000" cy="3314258"/>
          </a:xfrm>
          <a:prstGeom prst="rect">
            <a:avLst/>
          </a:prstGeom>
          <a:noFill/>
        </p:spPr>
        <p:txBody>
          <a:bodyPr wrap="square" rtlCol="0">
            <a:normAutofit/>
          </a:bodyPr>
          <a:lstStyle/>
          <a:p>
            <a:pPr marL="0" marR="0" algn="l">
              <a:buNone/>
            </a:pPr>
            <a:r>
              <a:rPr sz="1800" b="1" dirty="0">
                <a:solidFill>
                  <a:srgbClr val="FFFFFF"/>
                </a:solidFill>
                <a:effectLst/>
                <a:latin typeface="Avenir Next LT Pro" panose="020B0504020202020204" pitchFamily="34" charset="0"/>
              </a:rPr>
              <a:t>Strategy</a:t>
            </a:r>
            <a:r>
              <a:rPr dirty="0">
                <a:effectLst/>
              </a:rPr>
              <a:t> </a:t>
            </a:r>
          </a:p>
          <a:p>
            <a:pPr marL="0" marR="0" algn="l">
              <a:spcBef>
                <a:spcPts val="600"/>
              </a:spcBef>
              <a:buNone/>
            </a:pPr>
            <a:r>
              <a:rPr b="0" dirty="0">
                <a:solidFill>
                  <a:srgbClr val="FFFFFF"/>
                </a:solidFill>
                <a:effectLst/>
                <a:latin typeface="Avenir Next LT Pro" panose="020B0504020202020204" pitchFamily="34" charset="0"/>
              </a:rPr>
              <a:t>Invest a fixed amount every month regardless of price.</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Example</a:t>
            </a:r>
            <a:r>
              <a:rPr dirty="0">
                <a:effectLst/>
              </a:rPr>
              <a:t> </a:t>
            </a:r>
          </a:p>
          <a:p>
            <a:pPr marL="0" marR="0" algn="l">
              <a:spcBef>
                <a:spcPts val="600"/>
              </a:spcBef>
              <a:buNone/>
            </a:pPr>
            <a:r>
              <a:rPr b="0" dirty="0">
                <a:solidFill>
                  <a:srgbClr val="FFFFFF"/>
                </a:solidFill>
                <a:effectLst/>
                <a:latin typeface="Avenir Next LT Pro" panose="020B0504020202020204" pitchFamily="34" charset="0"/>
              </a:rPr>
              <a:t>1,000 </a:t>
            </a:r>
            <a:r>
              <a:rPr b="0" dirty="0" err="1">
                <a:solidFill>
                  <a:srgbClr val="FFFFFF"/>
                </a:solidFill>
                <a:effectLst/>
                <a:latin typeface="Avenir Next LT Pro" panose="020B0504020202020204" pitchFamily="34" charset="0"/>
              </a:rPr>
              <a:t>Kč</a:t>
            </a:r>
            <a:r>
              <a:rPr b="0" dirty="0">
                <a:solidFill>
                  <a:srgbClr val="FFFFFF"/>
                </a:solidFill>
                <a:effectLst/>
                <a:latin typeface="Avenir Next LT Pro" panose="020B0504020202020204" pitchFamily="34" charset="0"/>
              </a:rPr>
              <a:t>/month → M1: 100 price, buy 10; M2: 80 price, buy 12.5; M3: 110 price, buy 9.</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Why It Works</a:t>
            </a:r>
            <a:r>
              <a:rPr dirty="0">
                <a:effectLst/>
              </a:rPr>
              <a:t> </a:t>
            </a:r>
          </a:p>
          <a:p>
            <a:pPr marL="0" marR="0" algn="l">
              <a:spcBef>
                <a:spcPts val="600"/>
              </a:spcBef>
              <a:buNone/>
            </a:pPr>
            <a:r>
              <a:rPr b="0" dirty="0">
                <a:solidFill>
                  <a:srgbClr val="FFFFFF"/>
                </a:solidFill>
                <a:effectLst/>
                <a:latin typeface="Avenir Next LT Pro" panose="020B0504020202020204" pitchFamily="34" charset="0"/>
              </a:rPr>
              <a:t>Removes emotion, automates investing, and buys more when prices drop.</a:t>
            </a:r>
            <a:r>
              <a:rPr dirty="0">
                <a:effectLst/>
              </a:rPr>
              <a:t> </a:t>
            </a:r>
            <a:endParaRPr lang="en-US" dirty="0"/>
          </a:p>
        </p:txBody>
      </p:sp>
    </p:spTree>
    <p:extLst>
      <p:ext uri="{BB962C8B-B14F-4D97-AF65-F5344CB8AC3E}">
        <p14:creationId xmlns:p14="http://schemas.microsoft.com/office/powerpoint/2010/main" val="415166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D1982C4-5915-44B9-9922-4A3FDACE16B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DB4D6331-650C-303E-9BD2-A79A045647A2}"/>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5B1123CB-2207-45E7-FB3D-B66B1053C0C6}"/>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1112310-2CCB-F2E2-7663-539EBA8CAB9B}"/>
              </a:ext>
            </a:extLst>
          </p:cNvPr>
          <p:cNvSpPr>
            <a:spLocks noGrp="1"/>
          </p:cNvSpPr>
          <p:nvPr>
            <p:ph type="sldNum" sz="quarter" idx="12"/>
          </p:nvPr>
        </p:nvSpPr>
        <p:spPr/>
        <p:txBody>
          <a:bodyPr/>
          <a:lstStyle/>
          <a:p>
            <a:fld id="{84C450F2-3BB4-4AE4-8A35-A9D7AEA4C850}" type="slidenum">
              <a:rPr lang="en-US" smtClean="0"/>
              <a:t>24</a:t>
            </a:fld>
            <a:endParaRPr lang="en-US" dirty="0"/>
          </a:p>
        </p:txBody>
      </p:sp>
      <p:pic>
        <p:nvPicPr>
          <p:cNvPr id="8" name="Graphic 7" descr="A visually engaging scene showing a university graduation ceremony with graduates in caps and gowns celebrating, set outdoors with family and friends in the background. The mood should convey achievement and optimism, with a premium, modern aesthetic. No visible or implied text, letters, or words should appear anywhere in the image">
            <a:extLst>
              <a:ext uri="{FF2B5EF4-FFF2-40B4-BE49-F238E27FC236}">
                <a16:creationId xmlns:a16="http://schemas.microsoft.com/office/drawing/2014/main" id="{3C9C718F-7153-47B8-B9DA-8054AE389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3D02F835-64B3-4887-A5DD-D75DCEA4ECAC}"/>
              </a:ext>
            </a:extLst>
          </p:cNvPr>
          <p:cNvSpPr txBox="1"/>
          <p:nvPr/>
        </p:nvSpPr>
        <p:spPr>
          <a:xfrm>
            <a:off x="5295900" y="771525"/>
            <a:ext cx="6096000" cy="1257300"/>
          </a:xfrm>
          <a:prstGeom prst="rect">
            <a:avLst/>
          </a:prstGeom>
          <a:noFill/>
        </p:spPr>
        <p:txBody>
          <a:bodyPr wrap="square" rtlCol="0">
            <a:normAutofit fontScale="92500" lnSpcReduction="10000"/>
          </a:bodyPr>
          <a:lstStyle/>
          <a:p>
            <a:pPr marL="0" algn="r">
              <a:buNone/>
            </a:pPr>
            <a:r>
              <a:rPr sz="4500" b="1">
                <a:solidFill>
                  <a:srgbClr val="6D7BF7"/>
                </a:solidFill>
                <a:effectLst/>
                <a:latin typeface="Avenir Next LT Pro" panose="020B0504020202020204" pitchFamily="34" charset="0"/>
              </a:rPr>
              <a:t>EDUCATION: HIGHEST ROI</a:t>
            </a:r>
            <a:r>
              <a:rPr>
                <a:effectLst/>
              </a:rPr>
              <a:t> </a:t>
            </a:r>
            <a:endParaRPr lang="en-US"/>
          </a:p>
        </p:txBody>
      </p:sp>
      <p:sp>
        <p:nvSpPr>
          <p:cNvPr id="10" name="TextBox 9">
            <a:extLst>
              <a:ext uri="{FF2B5EF4-FFF2-40B4-BE49-F238E27FC236}">
                <a16:creationId xmlns:a16="http://schemas.microsoft.com/office/drawing/2014/main" id="{6DD46EE7-749E-4187-AE87-72C932A92538}"/>
              </a:ext>
            </a:extLst>
          </p:cNvPr>
          <p:cNvSpPr txBox="1"/>
          <p:nvPr/>
        </p:nvSpPr>
        <p:spPr>
          <a:xfrm>
            <a:off x="5295900" y="2638425"/>
            <a:ext cx="6096000" cy="3677596"/>
          </a:xfrm>
          <a:prstGeom prst="rect">
            <a:avLst/>
          </a:prstGeom>
          <a:noFill/>
        </p:spPr>
        <p:txBody>
          <a:bodyPr wrap="square" rtlCol="0">
            <a:normAutofit/>
          </a:bodyPr>
          <a:lstStyle/>
          <a:p>
            <a:pPr marL="0" algn="l">
              <a:buNone/>
            </a:pPr>
            <a:r>
              <a:rPr sz="1800" b="1" dirty="0">
                <a:solidFill>
                  <a:srgbClr val="FFFFFF"/>
                </a:solidFill>
                <a:effectLst/>
                <a:latin typeface="Avenir Next LT Pro" panose="020B0504020202020204" pitchFamily="34" charset="0"/>
              </a:rPr>
              <a:t>Highest ROI For Most People</a:t>
            </a:r>
            <a:r>
              <a:rPr dirty="0">
                <a:effectLst/>
              </a:rPr>
              <a:t> </a:t>
            </a:r>
          </a:p>
          <a:p>
            <a:pPr marL="0" algn="l">
              <a:spcBef>
                <a:spcPts val="600"/>
              </a:spcBef>
              <a:buNone/>
            </a:pPr>
            <a:r>
              <a:rPr b="0" dirty="0">
                <a:solidFill>
                  <a:srgbClr val="FFFFFF"/>
                </a:solidFill>
                <a:effectLst/>
                <a:latin typeface="Avenir Next LT Pro" panose="020B0504020202020204" pitchFamily="34" charset="0"/>
              </a:rPr>
              <a:t>University grads earn ~40% more over a lifetime; typical public cost in CZ is ~200K </a:t>
            </a:r>
            <a:r>
              <a:rPr b="0" dirty="0" err="1">
                <a:solidFill>
                  <a:srgbClr val="FFFFFF"/>
                </a:solidFill>
                <a:effectLst/>
                <a:latin typeface="Avenir Next LT Pro" panose="020B0504020202020204" pitchFamily="34" charset="0"/>
              </a:rPr>
              <a:t>Kč</a:t>
            </a:r>
            <a:r>
              <a:rPr b="0" dirty="0">
                <a:solidFill>
                  <a:srgbClr val="FFFFFF"/>
                </a:solidFill>
                <a:effectLst/>
                <a:latin typeface="Avenir Next LT Pro" panose="020B0504020202020204" pitchFamily="34" charset="0"/>
              </a:rPr>
              <a:t>; lifetime difference can exceed 4M </a:t>
            </a:r>
            <a:r>
              <a:rPr b="0" dirty="0" err="1">
                <a:solidFill>
                  <a:srgbClr val="FFFFFF"/>
                </a:solidFill>
                <a:effectLst/>
                <a:latin typeface="Avenir Next LT Pro" panose="020B0504020202020204" pitchFamily="34" charset="0"/>
              </a:rPr>
              <a:t>Kč</a:t>
            </a:r>
            <a:r>
              <a:rPr b="0" dirty="0">
                <a:solidFill>
                  <a:srgbClr val="FFFFFF"/>
                </a:solidFill>
                <a:effectLst/>
                <a:latin typeface="Avenir Next LT Pro" panose="020B0504020202020204" pitchFamily="34" charset="0"/>
              </a:rPr>
              <a:t>.</a:t>
            </a:r>
            <a:r>
              <a:rPr dirty="0">
                <a:effectLst/>
              </a:rPr>
              <a:t> </a:t>
            </a:r>
          </a:p>
          <a:p>
            <a:pPr marL="0" algn="l">
              <a:spcBef>
                <a:spcPts val="2100"/>
              </a:spcBef>
              <a:buNone/>
            </a:pPr>
            <a:r>
              <a:rPr sz="1800" b="1" dirty="0">
                <a:solidFill>
                  <a:srgbClr val="FFFFFF"/>
                </a:solidFill>
                <a:effectLst/>
                <a:latin typeface="Avenir Next LT Pro" panose="020B0504020202020204" pitchFamily="34" charset="0"/>
              </a:rPr>
              <a:t>Earnings And Cost Snapshot</a:t>
            </a:r>
            <a:r>
              <a:rPr dirty="0">
                <a:effectLst/>
              </a:rPr>
              <a:t> </a:t>
            </a:r>
          </a:p>
          <a:p>
            <a:pPr marL="0" algn="l">
              <a:spcBef>
                <a:spcPts val="600"/>
              </a:spcBef>
              <a:buNone/>
            </a:pPr>
            <a:r>
              <a:rPr b="0" dirty="0">
                <a:solidFill>
                  <a:srgbClr val="FFFFFF"/>
                </a:solidFill>
                <a:effectLst/>
                <a:latin typeface="Avenir Next LT Pro" panose="020B0504020202020204" pitchFamily="34" charset="0"/>
              </a:rPr>
              <a:t>Strong pay premium relative to modest upfront tuition and fees demonstrates high return on investment.</a:t>
            </a:r>
            <a:r>
              <a:rPr dirty="0">
                <a:effectLst/>
              </a:rPr>
              <a:t> </a:t>
            </a:r>
          </a:p>
          <a:p>
            <a:pPr marL="0" algn="l">
              <a:spcBef>
                <a:spcPts val="2100"/>
              </a:spcBef>
              <a:buNone/>
            </a:pPr>
            <a:r>
              <a:rPr sz="1800" b="1" dirty="0">
                <a:solidFill>
                  <a:srgbClr val="FFFFFF"/>
                </a:solidFill>
                <a:effectLst/>
                <a:latin typeface="Avenir Next LT Pro" panose="020B0504020202020204" pitchFamily="34" charset="0"/>
              </a:rPr>
              <a:t>Caveats And Liquidity</a:t>
            </a:r>
            <a:r>
              <a:rPr dirty="0">
                <a:effectLst/>
              </a:rPr>
              <a:t> </a:t>
            </a:r>
          </a:p>
          <a:p>
            <a:pPr marL="0" algn="l">
              <a:spcBef>
                <a:spcPts val="600"/>
              </a:spcBef>
              <a:buNone/>
            </a:pPr>
            <a:r>
              <a:rPr b="0" dirty="0">
                <a:solidFill>
                  <a:srgbClr val="FFFFFF"/>
                </a:solidFill>
                <a:effectLst/>
                <a:latin typeface="Avenir Next LT Pro" panose="020B0504020202020204" pitchFamily="34" charset="0"/>
              </a:rPr>
              <a:t>Education has zero short‑term liquidity; outcomes vary widely by field of study.</a:t>
            </a:r>
            <a:r>
              <a:rPr dirty="0">
                <a:effectLst/>
              </a:rPr>
              <a:t> </a:t>
            </a:r>
            <a:endParaRPr lang="en-US" dirty="0"/>
          </a:p>
        </p:txBody>
      </p:sp>
    </p:spTree>
    <p:extLst>
      <p:ext uri="{BB962C8B-B14F-4D97-AF65-F5344CB8AC3E}">
        <p14:creationId xmlns:p14="http://schemas.microsoft.com/office/powerpoint/2010/main" val="1103149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0931E08-1DEE-4709-B3AF-1E9EDDF5602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A1D07CCD-8840-6E9F-FA5E-8CD2C3410E65}"/>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CC9BA361-FA9E-600D-2E6E-0F342AB4BA6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EFCACF5-F328-85A0-A2AC-739C55693678}"/>
              </a:ext>
            </a:extLst>
          </p:cNvPr>
          <p:cNvSpPr>
            <a:spLocks noGrp="1"/>
          </p:cNvSpPr>
          <p:nvPr>
            <p:ph type="sldNum" sz="quarter" idx="12"/>
          </p:nvPr>
        </p:nvSpPr>
        <p:spPr/>
        <p:txBody>
          <a:bodyPr/>
          <a:lstStyle/>
          <a:p>
            <a:fld id="{84C450F2-3BB4-4AE4-8A35-A9D7AEA4C850}" type="slidenum">
              <a:rPr lang="en-US" smtClean="0"/>
              <a:t>25</a:t>
            </a:fld>
            <a:endParaRPr lang="en-US" dirty="0"/>
          </a:p>
        </p:txBody>
      </p:sp>
      <p:pic>
        <p:nvPicPr>
          <p:cNvPr id="8" name="Graphic 7" descr="A dynamic line chart showing the dramatic fluctuations in Bitcoin price history from 2010 to 2024, with peaks and valleys clearly visible, set against a clean, modern background. The chart should visually emphasize volatility and growth, with no visible or implied text, letters, or words anywhere in the image">
            <a:extLst>
              <a:ext uri="{FF2B5EF4-FFF2-40B4-BE49-F238E27FC236}">
                <a16:creationId xmlns:a16="http://schemas.microsoft.com/office/drawing/2014/main" id="{0A929EF5-A4F0-4737-B031-A74011D37D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A0C5EA42-940E-4649-A24D-A1FE0CE87A65}"/>
              </a:ext>
            </a:extLst>
          </p:cNvPr>
          <p:cNvSpPr txBox="1"/>
          <p:nvPr/>
        </p:nvSpPr>
        <p:spPr>
          <a:xfrm>
            <a:off x="581025" y="581025"/>
            <a:ext cx="6362700" cy="1885950"/>
          </a:xfrm>
          <a:prstGeom prst="rect">
            <a:avLst/>
          </a:prstGeom>
          <a:noFill/>
        </p:spPr>
        <p:txBody>
          <a:bodyPr wrap="square" rtlCol="0">
            <a:normAutofit fontScale="92500" lnSpcReduction="10000"/>
          </a:bodyPr>
          <a:lstStyle/>
          <a:p>
            <a:pPr marL="0" algn="l">
              <a:buNone/>
            </a:pPr>
            <a:r>
              <a:rPr sz="4500" b="1">
                <a:solidFill>
                  <a:srgbClr val="6D7BF7"/>
                </a:solidFill>
                <a:effectLst/>
                <a:latin typeface="Avenir Next LT Pro" panose="020B0504020202020204" pitchFamily="34" charset="0"/>
              </a:rPr>
              <a:t>CRYPTOCURRENCY: HIGH RISK HIGH REWARD</a:t>
            </a:r>
            <a:r>
              <a:rPr>
                <a:effectLst/>
              </a:rPr>
              <a:t> </a:t>
            </a:r>
            <a:endParaRPr lang="en-US"/>
          </a:p>
        </p:txBody>
      </p:sp>
      <p:sp>
        <p:nvSpPr>
          <p:cNvPr id="10" name="TextBox 9">
            <a:extLst>
              <a:ext uri="{FF2B5EF4-FFF2-40B4-BE49-F238E27FC236}">
                <a16:creationId xmlns:a16="http://schemas.microsoft.com/office/drawing/2014/main" id="{D0AB4BFC-E768-4595-B9DD-6C86CD75AF33}"/>
              </a:ext>
            </a:extLst>
          </p:cNvPr>
          <p:cNvSpPr txBox="1"/>
          <p:nvPr/>
        </p:nvSpPr>
        <p:spPr>
          <a:xfrm>
            <a:off x="581025" y="2857500"/>
            <a:ext cx="6362700" cy="2971800"/>
          </a:xfrm>
          <a:prstGeom prst="rect">
            <a:avLst/>
          </a:prstGeom>
          <a:noFill/>
        </p:spPr>
        <p:txBody>
          <a:bodyPr wrap="square" rtlCol="0">
            <a:normAutofit fontScale="92500" lnSpcReduction="20000"/>
          </a:bodyPr>
          <a:lstStyle/>
          <a:p>
            <a:pPr marL="0" algn="l">
              <a:buNone/>
            </a:pPr>
            <a:r>
              <a:rPr sz="1800" b="1">
                <a:solidFill>
                  <a:srgbClr val="FFFFFF"/>
                </a:solidFill>
                <a:effectLst/>
                <a:latin typeface="Avenir Next LT Pro" panose="020B0504020202020204" pitchFamily="34" charset="0"/>
              </a:rPr>
              <a:t>Bitcoin Journey</a:t>
            </a:r>
            <a:r>
              <a:rPr>
                <a:effectLst/>
              </a:rPr>
              <a:t> </a:t>
            </a:r>
          </a:p>
          <a:p>
            <a:pPr marL="0" algn="l">
              <a:spcBef>
                <a:spcPts val="600"/>
              </a:spcBef>
              <a:buNone/>
            </a:pPr>
            <a:r>
              <a:rPr sz="1600">
                <a:solidFill>
                  <a:srgbClr val="6D7BF7"/>
                </a:solidFill>
                <a:effectLst/>
                <a:latin typeface="Avenir Next LT Pro" panose="020B0504020202020204" pitchFamily="34" charset="0"/>
              </a:rPr>
              <a:t>2010: $0.08</a:t>
            </a:r>
            <a:r>
              <a:rPr sz="1600">
                <a:solidFill>
                  <a:srgbClr val="FFFFFF"/>
                </a:solidFill>
                <a:effectLst/>
                <a:latin typeface="Avenir Next LT Pro" panose="020B0504020202020204" pitchFamily="34" charset="0"/>
              </a:rPr>
              <a:t> • </a:t>
            </a:r>
            <a:r>
              <a:rPr sz="1600">
                <a:solidFill>
                  <a:srgbClr val="6D7BF7"/>
                </a:solidFill>
                <a:effectLst/>
                <a:latin typeface="Avenir Next LT Pro" panose="020B0504020202020204" pitchFamily="34" charset="0"/>
              </a:rPr>
              <a:t>2021: $69,000</a:t>
            </a:r>
            <a:r>
              <a:rPr sz="1600">
                <a:solidFill>
                  <a:srgbClr val="FFFFFF"/>
                </a:solidFill>
                <a:effectLst/>
                <a:latin typeface="Avenir Next LT Pro" panose="020B0504020202020204" pitchFamily="34" charset="0"/>
              </a:rPr>
              <a:t> • </a:t>
            </a:r>
            <a:r>
              <a:rPr sz="1600">
                <a:solidFill>
                  <a:srgbClr val="6D7BF7"/>
                </a:solidFill>
                <a:effectLst/>
                <a:latin typeface="Avenir Next LT Pro" panose="020B0504020202020204" pitchFamily="34" charset="0"/>
              </a:rPr>
              <a:t>2022: $16,000</a:t>
            </a:r>
            <a:r>
              <a:rPr sz="1600">
                <a:solidFill>
                  <a:srgbClr val="FFFFFF"/>
                </a:solidFill>
                <a:effectLst/>
                <a:latin typeface="Avenir Next LT Pro" panose="020B0504020202020204" pitchFamily="34" charset="0"/>
              </a:rPr>
              <a:t> • </a:t>
            </a:r>
            <a:r>
              <a:rPr sz="1600">
                <a:solidFill>
                  <a:srgbClr val="6D7BF7"/>
                </a:solidFill>
                <a:effectLst/>
                <a:latin typeface="Avenir Next LT Pro" panose="020B0504020202020204" pitchFamily="34" charset="0"/>
              </a:rPr>
              <a:t>2024: ~$40,000+</a:t>
            </a:r>
            <a:r>
              <a:rPr sz="1600">
                <a:solidFill>
                  <a:srgbClr val="FFFFFF"/>
                </a:solidFill>
                <a:effectLst/>
                <a:latin typeface="Avenir Next LT Pro" panose="020B0504020202020204" pitchFamily="34" charset="0"/>
              </a:rPr>
              <a:t> </a:t>
            </a:r>
            <a:endParaRPr sz="1600">
              <a:effectLst/>
            </a:endParaRPr>
          </a:p>
          <a:p>
            <a:pPr marL="0" algn="l">
              <a:spcBef>
                <a:spcPts val="2100"/>
              </a:spcBef>
              <a:buNone/>
            </a:pPr>
            <a:r>
              <a:rPr sz="1800" b="1">
                <a:solidFill>
                  <a:srgbClr val="FFFFFF"/>
                </a:solidFill>
                <a:effectLst/>
                <a:latin typeface="Avenir Next LT Pro" panose="020B0504020202020204" pitchFamily="34" charset="0"/>
              </a:rPr>
              <a:t>Pros</a:t>
            </a:r>
            <a:r>
              <a:rPr>
                <a:effectLst/>
              </a:rPr>
              <a:t> </a:t>
            </a:r>
          </a:p>
          <a:p>
            <a:pPr marL="0" algn="l">
              <a:spcBef>
                <a:spcPts val="600"/>
              </a:spcBef>
              <a:buNone/>
            </a:pPr>
            <a:r>
              <a:rPr sz="1600">
                <a:solidFill>
                  <a:srgbClr val="FFFFFF"/>
                </a:solidFill>
                <a:effectLst/>
                <a:latin typeface="Avenir Next LT Pro" panose="020B0504020202020204" pitchFamily="34" charset="0"/>
              </a:rPr>
              <a:t>Potential huge gains; decentralized</a:t>
            </a:r>
            <a:r>
              <a:rPr>
                <a:effectLst/>
              </a:rPr>
              <a:t> </a:t>
            </a:r>
          </a:p>
          <a:p>
            <a:pPr marL="0" algn="l">
              <a:spcBef>
                <a:spcPts val="2100"/>
              </a:spcBef>
              <a:buNone/>
            </a:pPr>
            <a:r>
              <a:rPr sz="1800" b="1">
                <a:solidFill>
                  <a:srgbClr val="FFFFFF"/>
                </a:solidFill>
                <a:effectLst/>
                <a:latin typeface="Avenir Next LT Pro" panose="020B0504020202020204" pitchFamily="34" charset="0"/>
              </a:rPr>
              <a:t>Cons</a:t>
            </a:r>
            <a:r>
              <a:rPr>
                <a:effectLst/>
              </a:rPr>
              <a:t> </a:t>
            </a:r>
          </a:p>
          <a:p>
            <a:pPr marL="0" algn="l">
              <a:spcBef>
                <a:spcPts val="600"/>
              </a:spcBef>
              <a:buNone/>
            </a:pPr>
            <a:r>
              <a:rPr sz="1600">
                <a:solidFill>
                  <a:srgbClr val="FFFFFF"/>
                </a:solidFill>
                <a:effectLst/>
                <a:latin typeface="Avenir Next LT Pro" panose="020B0504020202020204" pitchFamily="34" charset="0"/>
              </a:rPr>
              <a:t>Extremely volatile; regulatory risk; scams</a:t>
            </a:r>
            <a:r>
              <a:rPr>
                <a:effectLst/>
              </a:rPr>
              <a:t> </a:t>
            </a:r>
          </a:p>
          <a:p>
            <a:pPr marL="0" algn="l">
              <a:spcBef>
                <a:spcPts val="2100"/>
              </a:spcBef>
              <a:buNone/>
            </a:pPr>
            <a:r>
              <a:rPr sz="1800" b="1">
                <a:solidFill>
                  <a:srgbClr val="FFFFFF"/>
                </a:solidFill>
                <a:effectLst/>
                <a:latin typeface="Avenir Next LT Pro" panose="020B0504020202020204" pitchFamily="34" charset="0"/>
              </a:rPr>
              <a:t>Advice</a:t>
            </a:r>
            <a:r>
              <a:rPr>
                <a:effectLst/>
              </a:rPr>
              <a:t> </a:t>
            </a:r>
          </a:p>
          <a:p>
            <a:pPr marL="0" algn="l">
              <a:spcBef>
                <a:spcPts val="600"/>
              </a:spcBef>
              <a:buNone/>
            </a:pPr>
            <a:r>
              <a:rPr sz="1600">
                <a:solidFill>
                  <a:srgbClr val="FFFFFF"/>
                </a:solidFill>
                <a:effectLst/>
                <a:latin typeface="Avenir Next LT Pro" panose="020B0504020202020204" pitchFamily="34" charset="0"/>
              </a:rPr>
              <a:t>Only </a:t>
            </a:r>
            <a:r>
              <a:rPr sz="1600">
                <a:solidFill>
                  <a:srgbClr val="6D7BF7"/>
                </a:solidFill>
                <a:effectLst/>
                <a:latin typeface="Avenir Next LT Pro" panose="020B0504020202020204" pitchFamily="34" charset="0"/>
              </a:rPr>
              <a:t>1–5%</a:t>
            </a:r>
            <a:r>
              <a:rPr sz="1600">
                <a:solidFill>
                  <a:srgbClr val="FFFFFF"/>
                </a:solidFill>
                <a:effectLst/>
                <a:latin typeface="Avenir Next LT Pro" panose="020B0504020202020204" pitchFamily="34" charset="0"/>
              </a:rPr>
              <a:t> of portfolio; only money you can lose; do deep research </a:t>
            </a:r>
            <a:endParaRPr lang="en-US" sz="1600"/>
          </a:p>
        </p:txBody>
      </p:sp>
    </p:spTree>
    <p:extLst>
      <p:ext uri="{BB962C8B-B14F-4D97-AF65-F5344CB8AC3E}">
        <p14:creationId xmlns:p14="http://schemas.microsoft.com/office/powerpoint/2010/main" val="631624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2401D1A-8C80-4553-B4F7-3B1E3E481B4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DA929E3-3753-42AC-1531-A6C7EEDDBF10}"/>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93FB3034-EE19-3401-8988-7289F5A1375D}"/>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7FBA42F-3EDE-CDF1-CDF3-474B9186C846}"/>
              </a:ext>
            </a:extLst>
          </p:cNvPr>
          <p:cNvSpPr>
            <a:spLocks noGrp="1"/>
          </p:cNvSpPr>
          <p:nvPr>
            <p:ph type="sldNum" sz="quarter" idx="12"/>
          </p:nvPr>
        </p:nvSpPr>
        <p:spPr/>
        <p:txBody>
          <a:bodyPr/>
          <a:lstStyle/>
          <a:p>
            <a:fld id="{84C450F2-3BB4-4AE4-8A35-A9D7AEA4C850}" type="slidenum">
              <a:rPr lang="en-US" smtClean="0"/>
              <a:t>26</a:t>
            </a:fld>
            <a:endParaRPr lang="en-US" dirty="0"/>
          </a:p>
        </p:txBody>
      </p:sp>
      <p:pic>
        <p:nvPicPr>
          <p:cNvPr id="8" name="Graphic 7" descr="A high-quality photograph of a modern apartment building in Prague, with distinctive Czech architectural features and a clean, urban environment. The scene should convey a sense of real estate investment opportunity, with well-maintained facades and visible balconies. The lighting should be bright and inviting, suggesting a desirable property for both living and renting. No visible or implied text, letters, or words should appear anywhere in the image">
            <a:extLst>
              <a:ext uri="{FF2B5EF4-FFF2-40B4-BE49-F238E27FC236}">
                <a16:creationId xmlns:a16="http://schemas.microsoft.com/office/drawing/2014/main" id="{0C17764C-D807-4B48-8CEE-AD1D58D989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551D9F1E-814A-4EDE-9D38-3374079944AC}"/>
              </a:ext>
            </a:extLst>
          </p:cNvPr>
          <p:cNvSpPr txBox="1"/>
          <p:nvPr/>
        </p:nvSpPr>
        <p:spPr>
          <a:xfrm>
            <a:off x="581025" y="581025"/>
            <a:ext cx="6362700" cy="1257300"/>
          </a:xfrm>
          <a:prstGeom prst="rect">
            <a:avLst/>
          </a:prstGeom>
          <a:noFill/>
        </p:spPr>
        <p:txBody>
          <a:bodyPr wrap="square" rtlCol="0">
            <a:normAutofit fontScale="92500" lnSpcReduction="10000"/>
          </a:bodyPr>
          <a:lstStyle/>
          <a:p>
            <a:pPr marL="0" algn="l">
              <a:buNone/>
            </a:pPr>
            <a:r>
              <a:rPr sz="4500" b="1">
                <a:solidFill>
                  <a:srgbClr val="6D7BF7"/>
                </a:solidFill>
                <a:effectLst/>
                <a:latin typeface="Avenir Next LT Pro" panose="020B0504020202020204" pitchFamily="34" charset="0"/>
              </a:rPr>
              <a:t>CZECH REAL ESTATE OVERVIEW</a:t>
            </a:r>
            <a:r>
              <a:rPr>
                <a:effectLst/>
              </a:rPr>
              <a:t> </a:t>
            </a:r>
            <a:endParaRPr lang="en-US"/>
          </a:p>
        </p:txBody>
      </p:sp>
      <p:sp>
        <p:nvSpPr>
          <p:cNvPr id="10" name="TextBox 9">
            <a:extLst>
              <a:ext uri="{FF2B5EF4-FFF2-40B4-BE49-F238E27FC236}">
                <a16:creationId xmlns:a16="http://schemas.microsoft.com/office/drawing/2014/main" id="{D0C4CE0D-BC04-4540-95B0-0E8D1CF48C7E}"/>
              </a:ext>
            </a:extLst>
          </p:cNvPr>
          <p:cNvSpPr txBox="1"/>
          <p:nvPr/>
        </p:nvSpPr>
        <p:spPr>
          <a:xfrm>
            <a:off x="581025" y="2543175"/>
            <a:ext cx="6362700" cy="2924175"/>
          </a:xfrm>
          <a:prstGeom prst="rect">
            <a:avLst/>
          </a:prstGeom>
          <a:noFill/>
        </p:spPr>
        <p:txBody>
          <a:bodyPr wrap="square" rtlCol="0">
            <a:normAutofit fontScale="85000" lnSpcReduction="20000"/>
          </a:bodyPr>
          <a:lstStyle/>
          <a:p>
            <a:pPr marL="0" algn="l">
              <a:buNone/>
            </a:pPr>
            <a:r>
              <a:rPr sz="1800" b="1">
                <a:solidFill>
                  <a:srgbClr val="FFFFFF"/>
                </a:solidFill>
                <a:effectLst/>
                <a:latin typeface="Avenir Next LT Pro" panose="020B0504020202020204" pitchFamily="34" charset="0"/>
              </a:rPr>
              <a:t>Buy to Live</a:t>
            </a:r>
            <a:r>
              <a:rPr>
                <a:effectLst/>
              </a:rPr>
              <a:t> </a:t>
            </a:r>
          </a:p>
          <a:p>
            <a:pPr marL="0" algn="l">
              <a:spcBef>
                <a:spcPts val="600"/>
              </a:spcBef>
              <a:buNone/>
            </a:pPr>
            <a:r>
              <a:rPr>
                <a:solidFill>
                  <a:srgbClr val="FFFFFF"/>
                </a:solidFill>
                <a:effectLst/>
                <a:latin typeface="Avenir Next LT Pro" panose="020B0504020202020204" pitchFamily="34" charset="0"/>
              </a:rPr>
              <a:t>Mortgage rates ~5–6% (2024); interest is tax-deductible; functions as disciplined, forced savings over time.</a:t>
            </a:r>
            <a:r>
              <a:rPr>
                <a:effectLst/>
              </a:rPr>
              <a:t> </a:t>
            </a:r>
          </a:p>
          <a:p>
            <a:pPr marL="0" algn="l">
              <a:spcBef>
                <a:spcPts val="2100"/>
              </a:spcBef>
              <a:buNone/>
            </a:pPr>
            <a:r>
              <a:rPr sz="1800" b="1">
                <a:solidFill>
                  <a:srgbClr val="FFFFFF"/>
                </a:solidFill>
                <a:effectLst/>
                <a:latin typeface="Avenir Next LT Pro" panose="020B0504020202020204" pitchFamily="34" charset="0"/>
              </a:rPr>
              <a:t>Buy to Rent</a:t>
            </a:r>
            <a:r>
              <a:rPr>
                <a:effectLst/>
              </a:rPr>
              <a:t> </a:t>
            </a:r>
          </a:p>
          <a:p>
            <a:pPr marL="0" algn="l">
              <a:spcBef>
                <a:spcPts val="600"/>
              </a:spcBef>
              <a:buNone/>
            </a:pPr>
            <a:r>
              <a:rPr>
                <a:solidFill>
                  <a:srgbClr val="FFFFFF"/>
                </a:solidFill>
                <a:effectLst/>
                <a:latin typeface="Avenir Next LT Pro" panose="020B0504020202020204" pitchFamily="34" charset="0"/>
              </a:rPr>
              <a:t>Prague 2+kk ~5M Kč; rent ≈ 20K/month (240K/year); gross yield ~4.8%; net yield typically 3–4% after costs.</a:t>
            </a:r>
            <a:r>
              <a:rPr>
                <a:effectLst/>
              </a:rPr>
              <a:t> </a:t>
            </a:r>
          </a:p>
          <a:p>
            <a:pPr marL="0" algn="l">
              <a:spcBef>
                <a:spcPts val="2100"/>
              </a:spcBef>
              <a:buNone/>
            </a:pPr>
            <a:r>
              <a:rPr sz="1800" b="1">
                <a:solidFill>
                  <a:srgbClr val="FFFFFF"/>
                </a:solidFill>
                <a:effectLst/>
                <a:latin typeface="Avenir Next LT Pro" panose="020B0504020202020204" pitchFamily="34" charset="0"/>
              </a:rPr>
              <a:t>Leverage &amp; Risks</a:t>
            </a:r>
            <a:r>
              <a:rPr>
                <a:effectLst/>
              </a:rPr>
              <a:t> </a:t>
            </a:r>
          </a:p>
          <a:p>
            <a:pPr marL="0" algn="l">
              <a:spcBef>
                <a:spcPts val="600"/>
              </a:spcBef>
              <a:buNone/>
            </a:pPr>
            <a:r>
              <a:rPr>
                <a:solidFill>
                  <a:srgbClr val="FFFFFF"/>
                </a:solidFill>
                <a:effectLst/>
                <a:latin typeface="Avenir Next LT Pro" panose="020B0504020202020204" pitchFamily="34" charset="0"/>
              </a:rPr>
              <a:t>Example: 3M property; 600K down; 2.4M mortgage. +10% price → +50% equity; −10% price → −50% equity. Pros: tangible, leverage, rental income, tax benefits. Cons: illiquidity, maintenance, tenants, location risks.</a:t>
            </a:r>
            <a:r>
              <a:rPr>
                <a:effectLst/>
              </a:rPr>
              <a:t> </a:t>
            </a:r>
            <a:endParaRPr lang="en-US"/>
          </a:p>
        </p:txBody>
      </p:sp>
    </p:spTree>
    <p:extLst>
      <p:ext uri="{BB962C8B-B14F-4D97-AF65-F5344CB8AC3E}">
        <p14:creationId xmlns:p14="http://schemas.microsoft.com/office/powerpoint/2010/main" val="347646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5E1ADB-DB84-4375-A844-13DF8390740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E38CD2C-9DE7-0E03-C978-404A0DD3CAE2}"/>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0BB52DEA-90A5-A0E0-3AEF-73C2D776545C}"/>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E5E9748-3698-4E26-89CA-478021512E30}"/>
              </a:ext>
            </a:extLst>
          </p:cNvPr>
          <p:cNvSpPr>
            <a:spLocks noGrp="1"/>
          </p:cNvSpPr>
          <p:nvPr>
            <p:ph type="sldNum" sz="quarter" idx="12"/>
          </p:nvPr>
        </p:nvSpPr>
        <p:spPr/>
        <p:txBody>
          <a:bodyPr/>
          <a:lstStyle/>
          <a:p>
            <a:fld id="{84C450F2-3BB4-4AE4-8A35-A9D7AEA4C850}" type="slidenum">
              <a:rPr lang="en-US" smtClean="0"/>
              <a:t>27</a:t>
            </a:fld>
            <a:endParaRPr lang="en-US" dirty="0"/>
          </a:p>
        </p:txBody>
      </p:sp>
      <p:pic>
        <p:nvPicPr>
          <p:cNvPr id="8" name="Graphic 7" descr="A professional photograph showing a multi-generational family gathered around a conference table in a modern office, symbolizing direct control and family involvement in business. The setting should convey a sense of unity, leadership, and legacy. No visible or implied text, letters, or words should appear anywhere in the image">
            <a:extLst>
              <a:ext uri="{FF2B5EF4-FFF2-40B4-BE49-F238E27FC236}">
                <a16:creationId xmlns:a16="http://schemas.microsoft.com/office/drawing/2014/main" id="{F172BA57-ED81-4696-86EE-3C521416D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0FD2BFBD-1CBF-4D7E-B059-4458ADB15924}"/>
              </a:ext>
            </a:extLst>
          </p:cNvPr>
          <p:cNvSpPr txBox="1"/>
          <p:nvPr/>
        </p:nvSpPr>
        <p:spPr>
          <a:xfrm>
            <a:off x="581025" y="581025"/>
            <a:ext cx="6362700" cy="1257300"/>
          </a:xfrm>
          <a:prstGeom prst="rect">
            <a:avLst/>
          </a:prstGeom>
          <a:noFill/>
        </p:spPr>
        <p:txBody>
          <a:bodyPr wrap="square" rtlCol="0">
            <a:normAutofit fontScale="92500" lnSpcReduction="10000"/>
          </a:bodyPr>
          <a:lstStyle/>
          <a:p>
            <a:pPr marL="0" algn="l">
              <a:buNone/>
            </a:pPr>
            <a:r>
              <a:rPr sz="4500" b="1">
                <a:solidFill>
                  <a:srgbClr val="6D7BF7"/>
                </a:solidFill>
                <a:effectLst/>
                <a:latin typeface="Avenir Next LT Pro" panose="020B0504020202020204" pitchFamily="34" charset="0"/>
              </a:rPr>
              <a:t>FAMILY BUSINESS STRATEGY</a:t>
            </a:r>
            <a:r>
              <a:rPr>
                <a:effectLst/>
              </a:rPr>
              <a:t> </a:t>
            </a:r>
            <a:endParaRPr lang="en-US"/>
          </a:p>
        </p:txBody>
      </p:sp>
      <p:sp>
        <p:nvSpPr>
          <p:cNvPr id="10" name="TextBox 9">
            <a:extLst>
              <a:ext uri="{FF2B5EF4-FFF2-40B4-BE49-F238E27FC236}">
                <a16:creationId xmlns:a16="http://schemas.microsoft.com/office/drawing/2014/main" id="{10B09117-D2D9-4D26-857D-C223A0C44FAC}"/>
              </a:ext>
            </a:extLst>
          </p:cNvPr>
          <p:cNvSpPr txBox="1"/>
          <p:nvPr/>
        </p:nvSpPr>
        <p:spPr>
          <a:xfrm>
            <a:off x="581025" y="2543175"/>
            <a:ext cx="6362700" cy="3597233"/>
          </a:xfrm>
          <a:prstGeom prst="rect">
            <a:avLst/>
          </a:prstGeom>
          <a:noFill/>
        </p:spPr>
        <p:txBody>
          <a:bodyPr wrap="square" rtlCol="0">
            <a:normAutofit fontScale="92500" lnSpcReduction="10000"/>
          </a:bodyPr>
          <a:lstStyle/>
          <a:p>
            <a:pPr marL="0" algn="l">
              <a:buNone/>
            </a:pPr>
            <a:r>
              <a:rPr sz="2400" b="1" dirty="0">
                <a:solidFill>
                  <a:srgbClr val="FFFFFF"/>
                </a:solidFill>
                <a:effectLst/>
                <a:latin typeface="Avenir Next LT Pro" panose="020B0504020202020204" pitchFamily="34" charset="0"/>
              </a:rPr>
              <a:t>IF YOUR FAMILY HAS ONE</a:t>
            </a:r>
            <a:r>
              <a:rPr sz="2400" dirty="0">
                <a:effectLst/>
              </a:rPr>
              <a:t> </a:t>
            </a:r>
          </a:p>
          <a:p>
            <a:pPr marL="0" algn="l">
              <a:spcBef>
                <a:spcPts val="600"/>
              </a:spcBef>
              <a:buNone/>
            </a:pPr>
            <a:r>
              <a:rPr sz="2400" dirty="0">
                <a:solidFill>
                  <a:srgbClr val="FFFFFF"/>
                </a:solidFill>
                <a:effectLst/>
                <a:latin typeface="Avenir Next LT Pro" panose="020B0504020202020204" pitchFamily="34" charset="0"/>
              </a:rPr>
              <a:t>✅ Direct control • ✅ High potential returns • ✅ Keep wealth in family</a:t>
            </a:r>
            <a:r>
              <a:rPr sz="2400" dirty="0">
                <a:effectLst/>
              </a:rPr>
              <a:t> </a:t>
            </a:r>
          </a:p>
          <a:p>
            <a:pPr marL="0" algn="l">
              <a:spcBef>
                <a:spcPts val="2100"/>
              </a:spcBef>
              <a:buNone/>
            </a:pPr>
            <a:r>
              <a:rPr sz="2400" b="1" dirty="0">
                <a:solidFill>
                  <a:srgbClr val="FFFFFF"/>
                </a:solidFill>
                <a:effectLst/>
                <a:latin typeface="Avenir Next LT Pro" panose="020B0504020202020204" pitchFamily="34" charset="0"/>
              </a:rPr>
              <a:t>BUT</a:t>
            </a:r>
            <a:r>
              <a:rPr sz="2400" dirty="0">
                <a:effectLst/>
              </a:rPr>
              <a:t> </a:t>
            </a:r>
          </a:p>
          <a:p>
            <a:pPr marL="0" algn="l">
              <a:spcBef>
                <a:spcPts val="600"/>
              </a:spcBef>
              <a:buNone/>
            </a:pPr>
            <a:r>
              <a:rPr sz="2400" dirty="0">
                <a:solidFill>
                  <a:srgbClr val="FFFFFF"/>
                </a:solidFill>
                <a:effectLst/>
                <a:latin typeface="Avenir Next LT Pro" panose="020B0504020202020204" pitchFamily="34" charset="0"/>
              </a:rPr>
              <a:t>❌ All eggs in one basket • ❌ Industry-specific risk • ❌ Geographic concentration</a:t>
            </a:r>
            <a:r>
              <a:rPr sz="2400" dirty="0">
                <a:effectLst/>
              </a:rPr>
              <a:t> </a:t>
            </a:r>
          </a:p>
          <a:p>
            <a:pPr marL="0" algn="l">
              <a:spcBef>
                <a:spcPts val="2100"/>
              </a:spcBef>
              <a:buNone/>
            </a:pPr>
            <a:r>
              <a:rPr sz="2400" b="1" dirty="0">
                <a:solidFill>
                  <a:srgbClr val="FFFFFF"/>
                </a:solidFill>
                <a:effectLst/>
                <a:latin typeface="Avenir Next LT Pro" panose="020B0504020202020204" pitchFamily="34" charset="0"/>
              </a:rPr>
              <a:t>SMART MOVE</a:t>
            </a:r>
            <a:r>
              <a:rPr sz="2400" dirty="0">
                <a:effectLst/>
              </a:rPr>
              <a:t> </a:t>
            </a:r>
          </a:p>
          <a:p>
            <a:pPr marL="0" algn="l">
              <a:spcBef>
                <a:spcPts val="600"/>
              </a:spcBef>
              <a:buNone/>
            </a:pPr>
            <a:r>
              <a:rPr sz="2400" dirty="0">
                <a:solidFill>
                  <a:srgbClr val="FFFFFF"/>
                </a:solidFill>
                <a:effectLst/>
                <a:latin typeface="Avenir Next LT Pro" panose="020B0504020202020204" pitchFamily="34" charset="0"/>
              </a:rPr>
              <a:t>Own the business and diversify into broad-market stocks and ETFs for balanced risk.</a:t>
            </a:r>
            <a:r>
              <a:rPr sz="2400" dirty="0">
                <a:effectLst/>
              </a:rPr>
              <a:t> </a:t>
            </a:r>
            <a:endParaRPr lang="en-US" sz="2400" dirty="0"/>
          </a:p>
        </p:txBody>
      </p:sp>
    </p:spTree>
    <p:extLst>
      <p:ext uri="{BB962C8B-B14F-4D97-AF65-F5344CB8AC3E}">
        <p14:creationId xmlns:p14="http://schemas.microsoft.com/office/powerpoint/2010/main" val="2195792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E31B90B-A45F-4280-952C-8854CE024E7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C18A61EC-560C-4205-743B-36D401CD024E}"/>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0C822450-047B-7588-9EE6-130899198DAA}"/>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3D9EDAC-D999-BA7F-C02D-8AB450420EB3}"/>
              </a:ext>
            </a:extLst>
          </p:cNvPr>
          <p:cNvSpPr>
            <a:spLocks noGrp="1"/>
          </p:cNvSpPr>
          <p:nvPr>
            <p:ph type="sldNum" sz="quarter" idx="12"/>
          </p:nvPr>
        </p:nvSpPr>
        <p:spPr/>
        <p:txBody>
          <a:bodyPr/>
          <a:lstStyle/>
          <a:p>
            <a:fld id="{84C450F2-3BB4-4AE4-8A35-A9D7AEA4C850}" type="slidenum">
              <a:rPr lang="en-US" smtClean="0"/>
              <a:t>28</a:t>
            </a:fld>
            <a:endParaRPr lang="en-US" dirty="0"/>
          </a:p>
        </p:txBody>
      </p:sp>
      <p:pic>
        <p:nvPicPr>
          <p:cNvPr id="8" name="Graphic 7" descr="A split-scene illustration showing on the left a stressed-out person at multiple computer monitors with fluctuating charts (representing day trading), and on the right a relaxed person outdoors checking a growing investment portfolio on a tablet (representing long-term investing). The scene should visually contrast stress and calm, with clear cues for short-term vs long-term approaches. No visible or implied text, letters, or words should appear anywhere in the image">
            <a:extLst>
              <a:ext uri="{FF2B5EF4-FFF2-40B4-BE49-F238E27FC236}">
                <a16:creationId xmlns:a16="http://schemas.microsoft.com/office/drawing/2014/main" id="{447833AA-54B0-4F15-8A61-F79AC97EED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9F0C2204-4667-4433-9B4D-0E3DD36860F0}"/>
              </a:ext>
            </a:extLst>
          </p:cNvPr>
          <p:cNvSpPr txBox="1"/>
          <p:nvPr/>
        </p:nvSpPr>
        <p:spPr>
          <a:xfrm>
            <a:off x="581025" y="581025"/>
            <a:ext cx="6362700" cy="1257300"/>
          </a:xfrm>
          <a:prstGeom prst="rect">
            <a:avLst/>
          </a:prstGeom>
          <a:noFill/>
        </p:spPr>
        <p:txBody>
          <a:bodyPr wrap="square" rtlCol="0">
            <a:normAutofit fontScale="92500" lnSpcReduction="10000"/>
          </a:bodyPr>
          <a:lstStyle/>
          <a:p>
            <a:pPr marL="0" algn="l">
              <a:buNone/>
            </a:pPr>
            <a:r>
              <a:rPr sz="4500" b="1">
                <a:solidFill>
                  <a:srgbClr val="6D7BF7"/>
                </a:solidFill>
                <a:effectLst/>
                <a:latin typeface="Avenir Next LT Pro" panose="020B0504020202020204" pitchFamily="34" charset="0"/>
              </a:rPr>
              <a:t>TRADING VS INVESTING</a:t>
            </a:r>
            <a:r>
              <a:rPr>
                <a:effectLst/>
              </a:rPr>
              <a:t> </a:t>
            </a:r>
            <a:endParaRPr lang="en-US"/>
          </a:p>
        </p:txBody>
      </p:sp>
      <p:sp>
        <p:nvSpPr>
          <p:cNvPr id="10" name="TextBox 9">
            <a:extLst>
              <a:ext uri="{FF2B5EF4-FFF2-40B4-BE49-F238E27FC236}">
                <a16:creationId xmlns:a16="http://schemas.microsoft.com/office/drawing/2014/main" id="{930D4FFC-8E61-4910-A51E-D7D3BB79666B}"/>
              </a:ext>
            </a:extLst>
          </p:cNvPr>
          <p:cNvSpPr txBox="1"/>
          <p:nvPr/>
        </p:nvSpPr>
        <p:spPr>
          <a:xfrm>
            <a:off x="581025" y="2543175"/>
            <a:ext cx="6362700" cy="3733800"/>
          </a:xfrm>
          <a:prstGeom prst="rect">
            <a:avLst/>
          </a:prstGeom>
          <a:noFill/>
        </p:spPr>
        <p:txBody>
          <a:bodyPr wrap="square" rtlCol="0">
            <a:normAutofit fontScale="85000" lnSpcReduction="10000"/>
          </a:bodyPr>
          <a:lstStyle/>
          <a:p>
            <a:pPr marL="0" algn="l">
              <a:buNone/>
            </a:pPr>
            <a:r>
              <a:rPr sz="2400" b="1" dirty="0">
                <a:solidFill>
                  <a:srgbClr val="FFFFFF"/>
                </a:solidFill>
                <a:effectLst/>
                <a:latin typeface="Avenir Next LT Pro" panose="020B0504020202020204" pitchFamily="34" charset="0"/>
              </a:rPr>
              <a:t>Timeframes</a:t>
            </a:r>
            <a:r>
              <a:rPr sz="2400" dirty="0">
                <a:effectLst/>
              </a:rPr>
              <a:t> </a:t>
            </a:r>
          </a:p>
          <a:p>
            <a:pPr marL="0" algn="l">
              <a:spcBef>
                <a:spcPts val="600"/>
              </a:spcBef>
              <a:buNone/>
            </a:pPr>
            <a:r>
              <a:rPr sz="2400" dirty="0">
                <a:solidFill>
                  <a:srgbClr val="FFFFFF"/>
                </a:solidFill>
                <a:effectLst/>
                <a:latin typeface="Avenir Next LT Pro" panose="020B0504020202020204" pitchFamily="34" charset="0"/>
              </a:rPr>
              <a:t>Trading focuses on daily or weekly moves. Investing compounds over years and decades.</a:t>
            </a:r>
            <a:r>
              <a:rPr sz="2400" dirty="0">
                <a:effectLst/>
              </a:rPr>
              <a:t> </a:t>
            </a:r>
          </a:p>
          <a:p>
            <a:pPr marL="0" algn="l">
              <a:spcBef>
                <a:spcPts val="2100"/>
              </a:spcBef>
              <a:buNone/>
            </a:pPr>
            <a:r>
              <a:rPr sz="2400" b="1" dirty="0">
                <a:solidFill>
                  <a:srgbClr val="FFFFFF"/>
                </a:solidFill>
                <a:effectLst/>
                <a:latin typeface="Avenir Next LT Pro" panose="020B0504020202020204" pitchFamily="34" charset="0"/>
              </a:rPr>
              <a:t>Stress Levels</a:t>
            </a:r>
            <a:r>
              <a:rPr sz="2400" dirty="0">
                <a:effectLst/>
              </a:rPr>
              <a:t> </a:t>
            </a:r>
          </a:p>
          <a:p>
            <a:pPr marL="0" algn="l">
              <a:spcBef>
                <a:spcPts val="600"/>
              </a:spcBef>
              <a:buNone/>
            </a:pPr>
            <a:r>
              <a:rPr sz="2400" dirty="0">
                <a:solidFill>
                  <a:srgbClr val="FFFFFF"/>
                </a:solidFill>
                <a:effectLst/>
                <a:latin typeface="Avenir Next LT Pro" panose="020B0504020202020204" pitchFamily="34" charset="0"/>
              </a:rPr>
              <a:t>Trading is high stress with constant monitoring. Investing is low stress and patient.</a:t>
            </a:r>
            <a:r>
              <a:rPr sz="2400" dirty="0">
                <a:effectLst/>
              </a:rPr>
              <a:t> </a:t>
            </a:r>
          </a:p>
          <a:p>
            <a:pPr marL="0" algn="l">
              <a:spcBef>
                <a:spcPts val="2100"/>
              </a:spcBef>
              <a:buNone/>
            </a:pPr>
            <a:r>
              <a:rPr sz="2400" b="1" dirty="0">
                <a:solidFill>
                  <a:srgbClr val="FFFFFF"/>
                </a:solidFill>
                <a:effectLst/>
                <a:latin typeface="Avenir Next LT Pro" panose="020B0504020202020204" pitchFamily="34" charset="0"/>
              </a:rPr>
              <a:t>Outcomes &amp; Commitment</a:t>
            </a:r>
            <a:r>
              <a:rPr sz="2400" dirty="0">
                <a:effectLst/>
              </a:rPr>
              <a:t> </a:t>
            </a:r>
          </a:p>
          <a:p>
            <a:pPr marL="0" algn="l">
              <a:spcBef>
                <a:spcPts val="600"/>
              </a:spcBef>
              <a:buNone/>
            </a:pPr>
            <a:r>
              <a:rPr sz="2400" dirty="0">
                <a:solidFill>
                  <a:srgbClr val="FFFFFF"/>
                </a:solidFill>
                <a:effectLst/>
                <a:latin typeface="Avenir Next LT Pro" panose="020B0504020202020204" pitchFamily="34" charset="0"/>
              </a:rPr>
              <a:t>Most traders lose money and it feels like a full‑time job. A majority of long‑term investors win—often passively. Even Isaac Newton struggled with trading.</a:t>
            </a:r>
            <a:r>
              <a:rPr sz="2400" dirty="0">
                <a:effectLst/>
              </a:rPr>
              <a:t> </a:t>
            </a:r>
            <a:endParaRPr lang="en-US" sz="2400" dirty="0"/>
          </a:p>
        </p:txBody>
      </p:sp>
    </p:spTree>
    <p:extLst>
      <p:ext uri="{BB962C8B-B14F-4D97-AF65-F5344CB8AC3E}">
        <p14:creationId xmlns:p14="http://schemas.microsoft.com/office/powerpoint/2010/main" val="2498067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0AC73D0-71B8-4206-99DB-C857EC8E623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DF512AB3-C58F-314F-330F-1446B553B319}"/>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1B5EFA1E-86F8-0D6F-C28B-06A9665AEEB6}"/>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BD5CE2-B80F-7870-B6E1-14F6D7D31932}"/>
              </a:ext>
            </a:extLst>
          </p:cNvPr>
          <p:cNvSpPr>
            <a:spLocks noGrp="1"/>
          </p:cNvSpPr>
          <p:nvPr>
            <p:ph type="sldNum" sz="quarter" idx="12"/>
          </p:nvPr>
        </p:nvSpPr>
        <p:spPr/>
        <p:txBody>
          <a:bodyPr/>
          <a:lstStyle/>
          <a:p>
            <a:fld id="{84C450F2-3BB4-4AE4-8A35-A9D7AEA4C850}" type="slidenum">
              <a:rPr lang="en-US" smtClean="0"/>
              <a:t>29</a:t>
            </a:fld>
            <a:endParaRPr lang="en-US" dirty="0"/>
          </a:p>
        </p:txBody>
      </p:sp>
      <p:pic>
        <p:nvPicPr>
          <p:cNvPr id="8" name="Graphic 7" descr="A visually engaging illustration showing a bull and a bear facing each other on a stylized stock market graph, with upward and downward arrows in the background to symbolize rising and falling markets. The composition should convey the contrast between optimism and pessimism in market cycles. No visible or implied text, letters, or words should appear anywhere in the image">
            <a:extLst>
              <a:ext uri="{FF2B5EF4-FFF2-40B4-BE49-F238E27FC236}">
                <a16:creationId xmlns:a16="http://schemas.microsoft.com/office/drawing/2014/main" id="{9E819292-5939-4370-ACFF-DF23361A9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0" y="0"/>
            <a:ext cx="4572000" cy="6858000"/>
          </a:xfrm>
          <a:prstGeom prst="rect">
            <a:avLst/>
          </a:prstGeom>
        </p:spPr>
      </p:pic>
      <p:sp>
        <p:nvSpPr>
          <p:cNvPr id="9" name="TextBox 8">
            <a:extLst>
              <a:ext uri="{FF2B5EF4-FFF2-40B4-BE49-F238E27FC236}">
                <a16:creationId xmlns:a16="http://schemas.microsoft.com/office/drawing/2014/main" id="{125A4A89-C918-45CC-A43D-622DB61835C9}"/>
              </a:ext>
            </a:extLst>
          </p:cNvPr>
          <p:cNvSpPr txBox="1"/>
          <p:nvPr/>
        </p:nvSpPr>
        <p:spPr>
          <a:xfrm>
            <a:off x="581025" y="581025"/>
            <a:ext cx="6362700" cy="1257300"/>
          </a:xfrm>
          <a:prstGeom prst="rect">
            <a:avLst/>
          </a:prstGeom>
          <a:noFill/>
        </p:spPr>
        <p:txBody>
          <a:bodyPr wrap="square" rtlCol="0">
            <a:normAutofit fontScale="92500" lnSpcReduction="10000"/>
          </a:bodyPr>
          <a:lstStyle/>
          <a:p>
            <a:pPr marL="0" algn="l">
              <a:buNone/>
            </a:pPr>
            <a:r>
              <a:rPr sz="4500" b="1">
                <a:solidFill>
                  <a:srgbClr val="6D7BF7"/>
                </a:solidFill>
                <a:effectLst/>
                <a:latin typeface="Avenir Next LT Pro" panose="020B0504020202020204" pitchFamily="34" charset="0"/>
              </a:rPr>
              <a:t>MARKET TERMS OVERVIEW</a:t>
            </a:r>
            <a:r>
              <a:rPr>
                <a:effectLst/>
              </a:rPr>
              <a:t> </a:t>
            </a:r>
            <a:endParaRPr lang="en-US"/>
          </a:p>
        </p:txBody>
      </p:sp>
      <p:sp>
        <p:nvSpPr>
          <p:cNvPr id="10" name="TextBox 9">
            <a:extLst>
              <a:ext uri="{FF2B5EF4-FFF2-40B4-BE49-F238E27FC236}">
                <a16:creationId xmlns:a16="http://schemas.microsoft.com/office/drawing/2014/main" id="{16AD1B93-E992-48CC-88C5-E9668D655145}"/>
              </a:ext>
            </a:extLst>
          </p:cNvPr>
          <p:cNvSpPr txBox="1"/>
          <p:nvPr/>
        </p:nvSpPr>
        <p:spPr>
          <a:xfrm>
            <a:off x="581025" y="2352675"/>
            <a:ext cx="6362700" cy="3830122"/>
          </a:xfrm>
          <a:prstGeom prst="rect">
            <a:avLst/>
          </a:prstGeom>
          <a:noFill/>
        </p:spPr>
        <p:txBody>
          <a:bodyPr wrap="square" rtlCol="0">
            <a:normAutofit fontScale="85000" lnSpcReduction="20000"/>
          </a:bodyPr>
          <a:lstStyle/>
          <a:p>
            <a:pPr marL="0" algn="l">
              <a:buNone/>
            </a:pPr>
            <a:r>
              <a:rPr sz="2100" b="1" dirty="0">
                <a:solidFill>
                  <a:srgbClr val="FFFFFF"/>
                </a:solidFill>
                <a:effectLst/>
                <a:latin typeface="Avenir Next LT Pro" panose="020B0504020202020204" pitchFamily="34" charset="0"/>
              </a:rPr>
              <a:t>Bull Market</a:t>
            </a:r>
            <a:r>
              <a:rPr sz="2100" dirty="0">
                <a:effectLst/>
              </a:rPr>
              <a:t> </a:t>
            </a:r>
          </a:p>
          <a:p>
            <a:pPr marL="0" algn="l">
              <a:spcBef>
                <a:spcPts val="600"/>
              </a:spcBef>
              <a:buNone/>
            </a:pPr>
            <a:r>
              <a:rPr sz="2100" b="0" dirty="0">
                <a:solidFill>
                  <a:srgbClr val="FFFFFF"/>
                </a:solidFill>
                <a:effectLst/>
                <a:latin typeface="Avenir Next LT Pro" panose="020B0504020202020204" pitchFamily="34" charset="0"/>
              </a:rPr>
              <a:t>Prices trend higher over time; example period 2010–2020.</a:t>
            </a:r>
            <a:r>
              <a:rPr sz="2100" dirty="0">
                <a:effectLst/>
              </a:rPr>
              <a:t> </a:t>
            </a:r>
          </a:p>
          <a:p>
            <a:pPr marL="0" algn="l">
              <a:spcBef>
                <a:spcPts val="2100"/>
              </a:spcBef>
              <a:buNone/>
            </a:pPr>
            <a:r>
              <a:rPr sz="2100" b="1" dirty="0">
                <a:solidFill>
                  <a:srgbClr val="FFFFFF"/>
                </a:solidFill>
                <a:effectLst/>
                <a:latin typeface="Avenir Next LT Pro" panose="020B0504020202020204" pitchFamily="34" charset="0"/>
              </a:rPr>
              <a:t>Bear Market</a:t>
            </a:r>
            <a:r>
              <a:rPr sz="2100" dirty="0">
                <a:effectLst/>
              </a:rPr>
              <a:t> </a:t>
            </a:r>
          </a:p>
          <a:p>
            <a:pPr marL="0" algn="l">
              <a:spcBef>
                <a:spcPts val="600"/>
              </a:spcBef>
              <a:buNone/>
            </a:pPr>
            <a:r>
              <a:rPr sz="2100" b="0" dirty="0">
                <a:solidFill>
                  <a:srgbClr val="FFFFFF"/>
                </a:solidFill>
                <a:effectLst/>
                <a:latin typeface="Avenir Next LT Pro" panose="020B0504020202020204" pitchFamily="34" charset="0"/>
              </a:rPr>
              <a:t>Broad decline of 20% or more; example drawdown in 2022.</a:t>
            </a:r>
            <a:r>
              <a:rPr sz="2100" dirty="0">
                <a:effectLst/>
              </a:rPr>
              <a:t> </a:t>
            </a:r>
          </a:p>
          <a:p>
            <a:pPr marL="0" algn="l">
              <a:spcBef>
                <a:spcPts val="2100"/>
              </a:spcBef>
              <a:buNone/>
            </a:pPr>
            <a:r>
              <a:rPr sz="2100" b="1" dirty="0">
                <a:solidFill>
                  <a:srgbClr val="FFFFFF"/>
                </a:solidFill>
                <a:effectLst/>
                <a:latin typeface="Avenir Next LT Pro" panose="020B0504020202020204" pitchFamily="34" charset="0"/>
              </a:rPr>
              <a:t>Correction</a:t>
            </a:r>
            <a:r>
              <a:rPr sz="2100" dirty="0">
                <a:effectLst/>
              </a:rPr>
              <a:t> </a:t>
            </a:r>
          </a:p>
          <a:p>
            <a:pPr marL="0" algn="l">
              <a:spcBef>
                <a:spcPts val="600"/>
              </a:spcBef>
              <a:buNone/>
            </a:pPr>
            <a:r>
              <a:rPr sz="2100" b="0" dirty="0">
                <a:solidFill>
                  <a:srgbClr val="FFFFFF"/>
                </a:solidFill>
                <a:effectLst/>
                <a:latin typeface="Avenir Next LT Pro" panose="020B0504020202020204" pitchFamily="34" charset="0"/>
              </a:rPr>
              <a:t>Typical 10–20% pullback within an ongoing trend; common and healthy.</a:t>
            </a:r>
            <a:r>
              <a:rPr sz="2100" dirty="0">
                <a:effectLst/>
              </a:rPr>
              <a:t> </a:t>
            </a:r>
          </a:p>
          <a:p>
            <a:pPr marL="0" algn="l">
              <a:spcBef>
                <a:spcPts val="2100"/>
              </a:spcBef>
              <a:buNone/>
            </a:pPr>
            <a:r>
              <a:rPr sz="2100" b="1" dirty="0">
                <a:solidFill>
                  <a:srgbClr val="FFFFFF"/>
                </a:solidFill>
                <a:effectLst/>
                <a:latin typeface="Avenir Next LT Pro" panose="020B0504020202020204" pitchFamily="34" charset="0"/>
              </a:rPr>
              <a:t>Lost Decade</a:t>
            </a:r>
            <a:r>
              <a:rPr sz="2100" dirty="0">
                <a:effectLst/>
              </a:rPr>
              <a:t> </a:t>
            </a:r>
          </a:p>
          <a:p>
            <a:pPr marL="0" algn="l">
              <a:spcBef>
                <a:spcPts val="600"/>
              </a:spcBef>
              <a:buNone/>
            </a:pPr>
            <a:r>
              <a:rPr sz="2100" b="0" dirty="0">
                <a:solidFill>
                  <a:srgbClr val="FFFFFF"/>
                </a:solidFill>
                <a:effectLst/>
                <a:latin typeface="Avenir Next LT Pro" panose="020B0504020202020204" pitchFamily="34" charset="0"/>
              </a:rPr>
              <a:t>A prolonged period with flat or negative returns; example 2000–2010 S&amp;P 500.</a:t>
            </a:r>
            <a:r>
              <a:rPr sz="2100" dirty="0">
                <a:effectLst/>
              </a:rPr>
              <a:t> </a:t>
            </a:r>
            <a:endParaRPr lang="en-US" sz="2100" dirty="0"/>
          </a:p>
        </p:txBody>
      </p:sp>
    </p:spTree>
    <p:extLst>
      <p:ext uri="{BB962C8B-B14F-4D97-AF65-F5344CB8AC3E}">
        <p14:creationId xmlns:p14="http://schemas.microsoft.com/office/powerpoint/2010/main" val="2686720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9CCC191-A482-4E1E-A22E-F8121986200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0DA5FF-47FD-94ED-BFA3-C70B1DED9F09}"/>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9A57CEEA-101A-7270-D258-965DE900D73A}"/>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BFF69D4F-9D20-C389-2DDB-79BAC1D53565}"/>
              </a:ext>
            </a:extLst>
          </p:cNvPr>
          <p:cNvSpPr>
            <a:spLocks noGrp="1"/>
          </p:cNvSpPr>
          <p:nvPr>
            <p:ph type="sldNum" sz="quarter" idx="12"/>
          </p:nvPr>
        </p:nvSpPr>
        <p:spPr/>
        <p:txBody>
          <a:bodyPr/>
          <a:lstStyle/>
          <a:p>
            <a:fld id="{84C450F2-3BB4-4AE4-8A35-A9D7AEA4C850}" type="slidenum">
              <a:rPr lang="en-US" smtClean="0"/>
              <a:t>3</a:t>
            </a:fld>
            <a:endParaRPr lang="en-US" dirty="0"/>
          </a:p>
        </p:txBody>
      </p:sp>
      <p:pic>
        <p:nvPicPr>
          <p:cNvPr id="8" name="Graphic 7" descr="A close-up photograph of cowrie shells arranged in a small pile on a textured surface, symbolizing their use as ancient currency. The lighting should highlight the natural patterns and colors of the shells. No visible or implied text, letters, or words should appear anywhere in the image">
            <a:extLst>
              <a:ext uri="{FF2B5EF4-FFF2-40B4-BE49-F238E27FC236}">
                <a16:creationId xmlns:a16="http://schemas.microsoft.com/office/drawing/2014/main" id="{94EEED5A-0B12-4CA4-B43F-14A17096C3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6325" y="771525"/>
            <a:ext cx="2057400" cy="3238500"/>
          </a:xfrm>
          <a:prstGeom prst="rect">
            <a:avLst/>
          </a:prstGeom>
        </p:spPr>
      </p:pic>
      <p:pic>
        <p:nvPicPr>
          <p:cNvPr id="9" name="Graphic 8" descr="A detailed image of several ancient gold and silver coins, showing their worn surfaces and historical engravings, placed on a neutral background to emphasize their material and age. No visible or implied text, letters, or words should appear anywhere in the image">
            <a:extLst>
              <a:ext uri="{FF2B5EF4-FFF2-40B4-BE49-F238E27FC236}">
                <a16:creationId xmlns:a16="http://schemas.microsoft.com/office/drawing/2014/main" id="{B197E1B3-12B6-4643-99F6-9AA01EF43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4725" y="771525"/>
            <a:ext cx="2057400" cy="3238500"/>
          </a:xfrm>
          <a:prstGeom prst="rect">
            <a:avLst/>
          </a:prstGeom>
        </p:spPr>
      </p:pic>
      <p:pic>
        <p:nvPicPr>
          <p:cNvPr id="10" name="Graphic 9" descr="A visually striking arrangement of various paper currencies from around the world, fanned out to display different colors and designs, with no recognizable text or country names visible. No visible or implied text, letters, or words should appear anywhere in the image">
            <a:extLst>
              <a:ext uri="{FF2B5EF4-FFF2-40B4-BE49-F238E27FC236}">
                <a16:creationId xmlns:a16="http://schemas.microsoft.com/office/drawing/2014/main" id="{3F53BE69-D51E-47BF-B047-BD1603EC67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63125" y="771525"/>
            <a:ext cx="2057400" cy="3238500"/>
          </a:xfrm>
          <a:prstGeom prst="rect">
            <a:avLst/>
          </a:prstGeom>
        </p:spPr>
      </p:pic>
      <p:sp>
        <p:nvSpPr>
          <p:cNvPr id="11" name="TextBox 10">
            <a:extLst>
              <a:ext uri="{FF2B5EF4-FFF2-40B4-BE49-F238E27FC236}">
                <a16:creationId xmlns:a16="http://schemas.microsoft.com/office/drawing/2014/main" id="{8DFBE770-7A31-44BA-A7A8-3DE9339E3740}"/>
              </a:ext>
            </a:extLst>
          </p:cNvPr>
          <p:cNvSpPr txBox="1"/>
          <p:nvPr/>
        </p:nvSpPr>
        <p:spPr>
          <a:xfrm>
            <a:off x="390525" y="3438525"/>
            <a:ext cx="4114800" cy="1485900"/>
          </a:xfrm>
          <a:prstGeom prst="rect">
            <a:avLst/>
          </a:prstGeom>
          <a:noFill/>
        </p:spPr>
        <p:txBody>
          <a:bodyPr wrap="square" rtlCol="0">
            <a:normAutofit/>
          </a:bodyPr>
          <a:lstStyle/>
          <a:p>
            <a:pPr marL="0" algn="l">
              <a:buNone/>
            </a:pPr>
            <a:r>
              <a:rPr sz="4500" b="1">
                <a:solidFill>
                  <a:srgbClr val="6D7BF7"/>
                </a:solidFill>
                <a:effectLst/>
                <a:latin typeface="Avenir Next LT Pro Bold" panose="020B0804020202020204" pitchFamily="34" charset="0"/>
              </a:rPr>
              <a:t>HISTORY OF MONEY</a:t>
            </a:r>
            <a:r>
              <a:rPr>
                <a:effectLst/>
              </a:rPr>
              <a:t> </a:t>
            </a:r>
            <a:endParaRPr lang="en-US"/>
          </a:p>
        </p:txBody>
      </p:sp>
      <p:sp>
        <p:nvSpPr>
          <p:cNvPr id="12" name="TextBox 11">
            <a:extLst>
              <a:ext uri="{FF2B5EF4-FFF2-40B4-BE49-F238E27FC236}">
                <a16:creationId xmlns:a16="http://schemas.microsoft.com/office/drawing/2014/main" id="{1BDA6717-9A41-4BCA-9ECB-392E616C69C8}"/>
              </a:ext>
            </a:extLst>
          </p:cNvPr>
          <p:cNvSpPr txBox="1"/>
          <p:nvPr/>
        </p:nvSpPr>
        <p:spPr>
          <a:xfrm>
            <a:off x="4886325" y="2752725"/>
            <a:ext cx="2057400" cy="1512093"/>
          </a:xfrm>
          <a:prstGeom prst="rect">
            <a:avLst/>
          </a:prstGeom>
          <a:noFill/>
        </p:spPr>
        <p:txBody>
          <a:bodyPr wrap="square" rtlCol="0">
            <a:normAutofit lnSpcReduction="10000"/>
          </a:bodyPr>
          <a:lstStyle/>
          <a:p>
            <a:pPr marL="0" algn="l">
              <a:spcBef>
                <a:spcPts val="15600"/>
              </a:spcBef>
              <a:buNone/>
            </a:pPr>
            <a:r>
              <a:rPr sz="1800" b="1" dirty="0">
                <a:solidFill>
                  <a:srgbClr val="6D7BF7"/>
                </a:solidFill>
                <a:effectLst/>
                <a:latin typeface="Avenir Next LT Pro Bold" panose="020B0804020202020204" pitchFamily="34" charset="0"/>
              </a:rPr>
              <a:t>Shells &amp; Mussels</a:t>
            </a:r>
            <a:r>
              <a:rPr dirty="0">
                <a:effectLst/>
              </a:rPr>
              <a:t> </a:t>
            </a:r>
          </a:p>
          <a:p>
            <a:pPr marL="0" algn="l">
              <a:spcBef>
                <a:spcPts val="600"/>
              </a:spcBef>
              <a:buNone/>
            </a:pPr>
            <a:r>
              <a:rPr sz="1500" dirty="0">
                <a:solidFill>
                  <a:srgbClr val="FFFFFF"/>
                </a:solidFill>
                <a:effectLst/>
                <a:latin typeface="Avenir Next LT Pro Regular"/>
              </a:rPr>
              <a:t>Portable across space; deteriorate over time; abundant supply drives inflation. </a:t>
            </a:r>
            <a:endParaRPr lang="en-US" sz="1500" dirty="0"/>
          </a:p>
        </p:txBody>
      </p:sp>
      <p:sp>
        <p:nvSpPr>
          <p:cNvPr id="13" name="TextBox 12">
            <a:extLst>
              <a:ext uri="{FF2B5EF4-FFF2-40B4-BE49-F238E27FC236}">
                <a16:creationId xmlns:a16="http://schemas.microsoft.com/office/drawing/2014/main" id="{418EDB1C-FAD9-4E75-8611-74C7D1A0ECDB}"/>
              </a:ext>
            </a:extLst>
          </p:cNvPr>
          <p:cNvSpPr txBox="1"/>
          <p:nvPr/>
        </p:nvSpPr>
        <p:spPr>
          <a:xfrm>
            <a:off x="7324725" y="2752725"/>
            <a:ext cx="2057400" cy="1015007"/>
          </a:xfrm>
          <a:prstGeom prst="rect">
            <a:avLst/>
          </a:prstGeom>
          <a:noFill/>
        </p:spPr>
        <p:txBody>
          <a:bodyPr wrap="square" rtlCol="0">
            <a:normAutofit fontScale="85000" lnSpcReduction="10000"/>
          </a:bodyPr>
          <a:lstStyle/>
          <a:p>
            <a:pPr marL="0" algn="l">
              <a:spcBef>
                <a:spcPts val="15600"/>
              </a:spcBef>
              <a:buNone/>
            </a:pPr>
            <a:r>
              <a:rPr sz="1800" b="1" dirty="0">
                <a:solidFill>
                  <a:srgbClr val="6D7BF7"/>
                </a:solidFill>
                <a:effectLst/>
                <a:latin typeface="Avenir Next LT Pro Bold" panose="020B0804020202020204" pitchFamily="34" charset="0"/>
              </a:rPr>
              <a:t>Gold &amp; Silver</a:t>
            </a:r>
            <a:r>
              <a:rPr dirty="0">
                <a:effectLst/>
              </a:rPr>
              <a:t> </a:t>
            </a:r>
          </a:p>
          <a:p>
            <a:pPr marL="0" algn="l">
              <a:spcBef>
                <a:spcPts val="600"/>
              </a:spcBef>
              <a:buNone/>
            </a:pPr>
            <a:r>
              <a:rPr sz="1600" dirty="0">
                <a:solidFill>
                  <a:srgbClr val="FFFFFF"/>
                </a:solidFill>
                <a:effectLst/>
                <a:latin typeface="Avenir Next LT Pro Regular"/>
              </a:rPr>
              <a:t>Stores value through time and space; heavy and hard to divide. </a:t>
            </a:r>
            <a:endParaRPr lang="en-US" sz="1600" dirty="0"/>
          </a:p>
        </p:txBody>
      </p:sp>
      <p:sp>
        <p:nvSpPr>
          <p:cNvPr id="14" name="TextBox 13">
            <a:extLst>
              <a:ext uri="{FF2B5EF4-FFF2-40B4-BE49-F238E27FC236}">
                <a16:creationId xmlns:a16="http://schemas.microsoft.com/office/drawing/2014/main" id="{420CAA93-6A26-4352-8739-F2873D134018}"/>
              </a:ext>
            </a:extLst>
          </p:cNvPr>
          <p:cNvSpPr txBox="1"/>
          <p:nvPr/>
        </p:nvSpPr>
        <p:spPr>
          <a:xfrm>
            <a:off x="9763125" y="2752725"/>
            <a:ext cx="2057400" cy="1015007"/>
          </a:xfrm>
          <a:prstGeom prst="rect">
            <a:avLst/>
          </a:prstGeom>
          <a:noFill/>
        </p:spPr>
        <p:txBody>
          <a:bodyPr wrap="square" rtlCol="0">
            <a:normAutofit fontScale="70000" lnSpcReduction="20000"/>
          </a:bodyPr>
          <a:lstStyle/>
          <a:p>
            <a:pPr marL="0" algn="l">
              <a:spcBef>
                <a:spcPts val="15600"/>
              </a:spcBef>
              <a:buNone/>
            </a:pPr>
            <a:r>
              <a:rPr sz="1800" b="1" dirty="0">
                <a:solidFill>
                  <a:srgbClr val="6D7BF7"/>
                </a:solidFill>
                <a:effectLst/>
                <a:latin typeface="Avenir Next LT Pro Bold" panose="020B0804020202020204" pitchFamily="34" charset="0"/>
              </a:rPr>
              <a:t>Paper Money</a:t>
            </a:r>
            <a:r>
              <a:rPr dirty="0">
                <a:effectLst/>
              </a:rPr>
              <a:t> </a:t>
            </a:r>
          </a:p>
          <a:p>
            <a:pPr marL="0" algn="l">
              <a:spcBef>
                <a:spcPts val="600"/>
              </a:spcBef>
              <a:buNone/>
            </a:pPr>
            <a:r>
              <a:rPr dirty="0">
                <a:solidFill>
                  <a:srgbClr val="FFFFFF"/>
                </a:solidFill>
                <a:effectLst/>
                <a:latin typeface="Avenir Next LT Pro Regular"/>
              </a:rPr>
              <a:t>Easy to carry; fails to hold value over time; not accepted everywhere. </a:t>
            </a:r>
            <a:endParaRPr lang="en-US" dirty="0"/>
          </a:p>
        </p:txBody>
      </p:sp>
    </p:spTree>
    <p:extLst>
      <p:ext uri="{BB962C8B-B14F-4D97-AF65-F5344CB8AC3E}">
        <p14:creationId xmlns:p14="http://schemas.microsoft.com/office/powerpoint/2010/main" val="2488347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81E2E69-4582-47CB-9147-2789667842FE}"/>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820F1998-7C34-2FF6-E540-11BBE1D40EBE}"/>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D68D8404-B9D2-4930-00AB-F8EF10245631}"/>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084B20B2-2705-F0AD-F1C4-2D270ED8539A}"/>
              </a:ext>
            </a:extLst>
          </p:cNvPr>
          <p:cNvSpPr>
            <a:spLocks noGrp="1"/>
          </p:cNvSpPr>
          <p:nvPr>
            <p:ph type="sldNum" sz="quarter" idx="12"/>
          </p:nvPr>
        </p:nvSpPr>
        <p:spPr/>
        <p:txBody>
          <a:bodyPr/>
          <a:lstStyle/>
          <a:p>
            <a:fld id="{84C450F2-3BB4-4AE4-8A35-A9D7AEA4C850}" type="slidenum">
              <a:rPr lang="en-US" smtClean="0"/>
              <a:t>30</a:t>
            </a:fld>
            <a:endParaRPr lang="en-US" dirty="0"/>
          </a:p>
        </p:txBody>
      </p:sp>
      <p:pic>
        <p:nvPicPr>
          <p:cNvPr id="8" name="Graphic 7" descr="A clean, modern photograph of a workspace featuring a laptop, a notepad, and a cup of coffee on a sleek desk, with subtle financial elements like a calculator and a pen nearby. The setting should convey a sense of organization, focus, and readiness to take action, with soft lighting and a premium aesthetic. No visible or implied text, letters, or words should appear anywhere in the image. The composition should allow for a centered title overlay and evoke motivation for starting an investment journey">
            <a:extLst>
              <a:ext uri="{FF2B5EF4-FFF2-40B4-BE49-F238E27FC236}">
                <a16:creationId xmlns:a16="http://schemas.microsoft.com/office/drawing/2014/main" id="{DB160365-BB30-450F-A443-6154A42BFD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253BB285-0600-4E3D-8DE3-A0CF18538A75}"/>
              </a:ext>
            </a:extLst>
          </p:cNvPr>
          <p:cNvSpPr txBox="1"/>
          <p:nvPr/>
        </p:nvSpPr>
        <p:spPr>
          <a:xfrm>
            <a:off x="695325" y="5076825"/>
            <a:ext cx="6172200" cy="1390650"/>
          </a:xfrm>
          <a:prstGeom prst="rect">
            <a:avLst/>
          </a:prstGeom>
          <a:noFill/>
        </p:spPr>
        <p:txBody>
          <a:bodyPr wrap="square" rtlCol="0">
            <a:normAutofit lnSpcReduction="10000"/>
          </a:bodyPr>
          <a:lstStyle/>
          <a:p>
            <a:pPr marL="0" algn="l">
              <a:buNone/>
            </a:pPr>
            <a:r>
              <a:rPr sz="4500" b="1">
                <a:solidFill>
                  <a:srgbClr val="6D7BF7"/>
                </a:solidFill>
                <a:effectLst/>
                <a:latin typeface="Avenir Next LT Pro" panose="020B0504020202020204" pitchFamily="34" charset="0"/>
              </a:rPr>
              <a:t>YOUR INVESTING ACTION PLAN</a:t>
            </a:r>
            <a:r>
              <a:rPr>
                <a:effectLst/>
              </a:rPr>
              <a:t> </a:t>
            </a:r>
            <a:endParaRPr lang="en-US"/>
          </a:p>
        </p:txBody>
      </p:sp>
    </p:spTree>
    <p:extLst>
      <p:ext uri="{BB962C8B-B14F-4D97-AF65-F5344CB8AC3E}">
        <p14:creationId xmlns:p14="http://schemas.microsoft.com/office/powerpoint/2010/main" val="3324207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77BCA5B-EFF1-4B3B-A807-43D14851C3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5570C195-51E8-288A-6984-4DC8985A0A09}"/>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82CDD6C5-3549-D63F-2191-FF2F30A47C05}"/>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3196F435-E7F8-E6CA-94FB-B19960BF3CB8}"/>
              </a:ext>
            </a:extLst>
          </p:cNvPr>
          <p:cNvSpPr>
            <a:spLocks noGrp="1"/>
          </p:cNvSpPr>
          <p:nvPr>
            <p:ph type="sldNum" sz="quarter" idx="12"/>
          </p:nvPr>
        </p:nvSpPr>
        <p:spPr/>
        <p:txBody>
          <a:bodyPr/>
          <a:lstStyle/>
          <a:p>
            <a:fld id="{84C450F2-3BB4-4AE4-8A35-A9D7AEA4C850}" type="slidenum">
              <a:rPr lang="en-US" smtClean="0"/>
              <a:t>31</a:t>
            </a:fld>
            <a:endParaRPr lang="en-US" dirty="0"/>
          </a:p>
        </p:txBody>
      </p:sp>
      <p:pic>
        <p:nvPicPr>
          <p:cNvPr id="8" name="Graphic 7" descr="A clean, modern illustration showing a young person sitting at a desk with a laptop, a small stack of coins, and a checklist, symbolizing the step-by-step process of starting to invest. The scene should convey approachability and simplicity, with visual cues for technology and learning. No visible or implied text, letters, or words should appear anywhere in the image">
            <a:extLst>
              <a:ext uri="{FF2B5EF4-FFF2-40B4-BE49-F238E27FC236}">
                <a16:creationId xmlns:a16="http://schemas.microsoft.com/office/drawing/2014/main" id="{694AA026-6704-4615-8C8E-79DA7069AA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60A27E0B-DACE-41B1-AC9B-C9E5E5F14121}"/>
              </a:ext>
            </a:extLst>
          </p:cNvPr>
          <p:cNvSpPr txBox="1"/>
          <p:nvPr/>
        </p:nvSpPr>
        <p:spPr>
          <a:xfrm>
            <a:off x="5295900" y="771525"/>
            <a:ext cx="6096000" cy="1885950"/>
          </a:xfrm>
          <a:prstGeom prst="rect">
            <a:avLst/>
          </a:prstGeom>
          <a:noFill/>
        </p:spPr>
        <p:txBody>
          <a:bodyPr wrap="square" rtlCol="0">
            <a:normAutofit fontScale="92500" lnSpcReduction="10000"/>
          </a:bodyPr>
          <a:lstStyle/>
          <a:p>
            <a:pPr marL="0" algn="r">
              <a:buNone/>
            </a:pPr>
            <a:r>
              <a:rPr sz="4500" b="1">
                <a:solidFill>
                  <a:srgbClr val="6D7BF7"/>
                </a:solidFill>
                <a:effectLst/>
                <a:latin typeface="Avenir Next LT Pro" panose="020B0504020202020204" pitchFamily="34" charset="0"/>
              </a:rPr>
              <a:t>STEP-BY-STEP INVESTING BLUEPRINT</a:t>
            </a:r>
            <a:r>
              <a:rPr>
                <a:effectLst/>
              </a:rPr>
              <a:t> </a:t>
            </a:r>
            <a:endParaRPr lang="en-US"/>
          </a:p>
        </p:txBody>
      </p:sp>
      <p:sp>
        <p:nvSpPr>
          <p:cNvPr id="10" name="TextBox 9">
            <a:extLst>
              <a:ext uri="{FF2B5EF4-FFF2-40B4-BE49-F238E27FC236}">
                <a16:creationId xmlns:a16="http://schemas.microsoft.com/office/drawing/2014/main" id="{D4A33358-7A9F-4C06-A39D-ECEFCA9E7D6C}"/>
              </a:ext>
            </a:extLst>
          </p:cNvPr>
          <p:cNvSpPr txBox="1"/>
          <p:nvPr/>
        </p:nvSpPr>
        <p:spPr>
          <a:xfrm>
            <a:off x="5295900" y="2657476"/>
            <a:ext cx="6096000" cy="3476876"/>
          </a:xfrm>
          <a:prstGeom prst="rect">
            <a:avLst/>
          </a:prstGeom>
          <a:noFill/>
        </p:spPr>
        <p:txBody>
          <a:bodyPr wrap="square" rtlCol="0">
            <a:normAutofit lnSpcReduction="10000"/>
          </a:bodyPr>
          <a:lstStyle/>
          <a:p>
            <a:pPr marL="0" marR="0" algn="l">
              <a:buNone/>
            </a:pPr>
            <a:r>
              <a:rPr sz="1800" b="1" dirty="0">
                <a:solidFill>
                  <a:srgbClr val="6D7BF7"/>
                </a:solidFill>
                <a:effectLst/>
                <a:latin typeface="Avenir Next LT Pro" panose="020B0504020202020204" pitchFamily="34" charset="0"/>
              </a:rPr>
              <a:t>1.</a:t>
            </a:r>
            <a:r>
              <a:rPr dirty="0">
                <a:effectLst/>
              </a:rPr>
              <a:t> </a:t>
            </a:r>
            <a:r>
              <a:rPr sz="1800" b="1" dirty="0">
                <a:solidFill>
                  <a:srgbClr val="FFFFFF"/>
                </a:solidFill>
                <a:effectLst/>
                <a:latin typeface="Avenir Next LT Pro" panose="020B0504020202020204" pitchFamily="34" charset="0"/>
              </a:rPr>
              <a:t>Start Small</a:t>
            </a:r>
            <a:r>
              <a:rPr dirty="0">
                <a:effectLst/>
              </a:rPr>
              <a:t> </a:t>
            </a:r>
          </a:p>
          <a:p>
            <a:pPr marL="0" marR="0" algn="l">
              <a:spcBef>
                <a:spcPts val="600"/>
              </a:spcBef>
              <a:buNone/>
            </a:pPr>
            <a:r>
              <a:rPr dirty="0">
                <a:solidFill>
                  <a:srgbClr val="FFFFFF"/>
                </a:solidFill>
                <a:effectLst/>
                <a:latin typeface="Avenir Next LT Pro" panose="020B0504020202020204" pitchFamily="34" charset="0"/>
              </a:rPr>
              <a:t>Invest 500–1,000 </a:t>
            </a:r>
            <a:r>
              <a:rPr dirty="0" err="1">
                <a:solidFill>
                  <a:srgbClr val="FFFFFF"/>
                </a:solidFill>
                <a:effectLst/>
                <a:latin typeface="Avenir Next LT Pro" panose="020B0504020202020204" pitchFamily="34" charset="0"/>
              </a:rPr>
              <a:t>Kč</a:t>
            </a:r>
            <a:r>
              <a:rPr dirty="0">
                <a:solidFill>
                  <a:srgbClr val="FFFFFF"/>
                </a:solidFill>
                <a:effectLst/>
                <a:latin typeface="Avenir Next LT Pro" panose="020B0504020202020204" pitchFamily="34" charset="0"/>
              </a:rPr>
              <a:t> monthly. Focus on consistency over size to build the habit.</a:t>
            </a:r>
            <a:r>
              <a:rPr dirty="0">
                <a:effectLst/>
              </a:rPr>
              <a:t> </a:t>
            </a:r>
          </a:p>
          <a:p>
            <a:pPr marL="0" marR="0" algn="l">
              <a:spcBef>
                <a:spcPts val="2100"/>
              </a:spcBef>
              <a:buNone/>
            </a:pPr>
            <a:r>
              <a:rPr sz="1800" b="1" dirty="0">
                <a:solidFill>
                  <a:srgbClr val="6D7BF7"/>
                </a:solidFill>
                <a:effectLst/>
                <a:latin typeface="Avenir Next LT Pro" panose="020B0504020202020204" pitchFamily="34" charset="0"/>
              </a:rPr>
              <a:t>2.</a:t>
            </a:r>
            <a:r>
              <a:rPr dirty="0">
                <a:effectLst/>
              </a:rPr>
              <a:t> </a:t>
            </a:r>
            <a:r>
              <a:rPr sz="1800" b="1" dirty="0">
                <a:solidFill>
                  <a:srgbClr val="FFFFFF"/>
                </a:solidFill>
                <a:effectLst/>
                <a:latin typeface="Avenir Next LT Pro" panose="020B0504020202020204" pitchFamily="34" charset="0"/>
              </a:rPr>
              <a:t>Open Brokerage</a:t>
            </a:r>
            <a:r>
              <a:rPr dirty="0">
                <a:effectLst/>
              </a:rPr>
              <a:t> </a:t>
            </a:r>
          </a:p>
          <a:p>
            <a:pPr marL="0" marR="0" algn="l">
              <a:spcBef>
                <a:spcPts val="600"/>
              </a:spcBef>
              <a:buNone/>
            </a:pPr>
            <a:r>
              <a:rPr lang="cs-CZ" dirty="0">
                <a:solidFill>
                  <a:srgbClr val="FFFFFF"/>
                </a:solidFill>
                <a:effectLst/>
                <a:latin typeface="Avenir Next LT Pro" panose="020B0504020202020204" pitchFamily="34" charset="0"/>
              </a:rPr>
              <a:t>Patria</a:t>
            </a:r>
            <a:r>
              <a:rPr dirty="0">
                <a:solidFill>
                  <a:srgbClr val="FFFFFF"/>
                </a:solidFill>
                <a:effectLst/>
                <a:latin typeface="Avenir Next LT Pro" panose="020B0504020202020204" pitchFamily="34" charset="0"/>
              </a:rPr>
              <a:t>, XTB, or Interactive Brokers. Have ID, bank account, and parent permission if under 18.</a:t>
            </a:r>
            <a:r>
              <a:rPr dirty="0">
                <a:effectLst/>
              </a:rPr>
              <a:t> </a:t>
            </a:r>
          </a:p>
          <a:p>
            <a:pPr marL="0" marR="0" algn="l">
              <a:spcBef>
                <a:spcPts val="2100"/>
              </a:spcBef>
              <a:buNone/>
            </a:pPr>
            <a:r>
              <a:rPr sz="1800" b="1" dirty="0">
                <a:solidFill>
                  <a:srgbClr val="6D7BF7"/>
                </a:solidFill>
                <a:effectLst/>
                <a:latin typeface="Avenir Next LT Pro" panose="020B0504020202020204" pitchFamily="34" charset="0"/>
              </a:rPr>
              <a:t>3.</a:t>
            </a:r>
            <a:r>
              <a:rPr dirty="0">
                <a:effectLst/>
              </a:rPr>
              <a:t> </a:t>
            </a:r>
            <a:r>
              <a:rPr sz="1800" b="1" dirty="0">
                <a:solidFill>
                  <a:srgbClr val="FFFFFF"/>
                </a:solidFill>
                <a:effectLst/>
                <a:latin typeface="Avenir Next LT Pro" panose="020B0504020202020204" pitchFamily="34" charset="0"/>
              </a:rPr>
              <a:t>Pick ETF &amp; Automate</a:t>
            </a:r>
            <a:r>
              <a:rPr dirty="0">
                <a:effectLst/>
              </a:rPr>
              <a:t> </a:t>
            </a:r>
          </a:p>
          <a:p>
            <a:pPr marL="0" marR="0" algn="l">
              <a:spcBef>
                <a:spcPts val="600"/>
              </a:spcBef>
              <a:buNone/>
            </a:pPr>
            <a:r>
              <a:rPr dirty="0">
                <a:solidFill>
                  <a:srgbClr val="FFFFFF"/>
                </a:solidFill>
                <a:effectLst/>
                <a:latin typeface="Avenir Next LT Pro" panose="020B0504020202020204" pitchFamily="34" charset="0"/>
              </a:rPr>
              <a:t>Choose </a:t>
            </a:r>
            <a:r>
              <a:rPr lang="cs-CZ" dirty="0">
                <a:solidFill>
                  <a:srgbClr val="FFFFFF"/>
                </a:solidFill>
                <a:effectLst/>
                <a:latin typeface="Avenir Next LT Pro" panose="020B0504020202020204" pitchFamily="34" charset="0"/>
              </a:rPr>
              <a:t>S</a:t>
            </a:r>
            <a:r>
              <a:rPr lang="en-US" dirty="0">
                <a:solidFill>
                  <a:srgbClr val="FFFFFF"/>
                </a:solidFill>
                <a:effectLst/>
                <a:latin typeface="Avenir Next LT Pro" panose="020B0504020202020204" pitchFamily="34" charset="0"/>
              </a:rPr>
              <a:t>&amp;P 500 or a worldwide index</a:t>
            </a:r>
            <a:r>
              <a:rPr dirty="0">
                <a:solidFill>
                  <a:srgbClr val="FFFFFF"/>
                </a:solidFill>
                <a:effectLst/>
                <a:latin typeface="Avenir Next LT Pro" panose="020B0504020202020204" pitchFamily="34" charset="0"/>
              </a:rPr>
              <a:t>, </a:t>
            </a:r>
            <a:r>
              <a:rPr lang="en-US" dirty="0">
                <a:solidFill>
                  <a:srgbClr val="FFFFFF"/>
                </a:solidFill>
                <a:effectLst/>
                <a:latin typeface="Avenir Next LT Pro" panose="020B0504020202020204" pitchFamily="34" charset="0"/>
              </a:rPr>
              <a:t>max</a:t>
            </a:r>
            <a:r>
              <a:rPr dirty="0">
                <a:solidFill>
                  <a:srgbClr val="FFFFFF"/>
                </a:solidFill>
                <a:effectLst/>
                <a:latin typeface="Avenir Next LT Pro" panose="020B0504020202020204" pitchFamily="34" charset="0"/>
              </a:rPr>
              <a:t>~0.20% fee. Set monthly auto-invest. Learn more: r/</a:t>
            </a:r>
            <a:r>
              <a:rPr dirty="0" err="1">
                <a:solidFill>
                  <a:srgbClr val="FFFFFF"/>
                </a:solidFill>
                <a:effectLst/>
                <a:latin typeface="Avenir Next LT Pro" panose="020B0504020202020204" pitchFamily="34" charset="0"/>
              </a:rPr>
              <a:t>eupersonalfinance</a:t>
            </a:r>
            <a:r>
              <a:rPr dirty="0">
                <a:solidFill>
                  <a:srgbClr val="FFFFFF"/>
                </a:solidFill>
                <a:effectLst/>
                <a:latin typeface="Avenir Next LT Pro" panose="020B0504020202020204" pitchFamily="34" charset="0"/>
              </a:rPr>
              <a:t>, </a:t>
            </a:r>
            <a:endParaRPr lang="en-US" dirty="0"/>
          </a:p>
        </p:txBody>
      </p:sp>
    </p:spTree>
    <p:extLst>
      <p:ext uri="{BB962C8B-B14F-4D97-AF65-F5344CB8AC3E}">
        <p14:creationId xmlns:p14="http://schemas.microsoft.com/office/powerpoint/2010/main" val="1111812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B92D455-66E1-4ACA-AC54-7E099EE2B71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E5419A-2A52-AD58-C20D-1CC6A216FF31}"/>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605DC454-6C3C-C1D3-ECE2-3299AA8E6B4C}"/>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DA88505C-6492-67C0-617D-0E622E58888D}"/>
              </a:ext>
            </a:extLst>
          </p:cNvPr>
          <p:cNvSpPr>
            <a:spLocks noGrp="1"/>
          </p:cNvSpPr>
          <p:nvPr>
            <p:ph type="sldNum" sz="quarter" idx="12"/>
          </p:nvPr>
        </p:nvSpPr>
        <p:spPr/>
        <p:txBody>
          <a:bodyPr/>
          <a:lstStyle/>
          <a:p>
            <a:fld id="{84C450F2-3BB4-4AE4-8A35-A9D7AEA4C850}" type="slidenum">
              <a:rPr lang="en-US" smtClean="0"/>
              <a:t>32</a:t>
            </a:fld>
            <a:endParaRPr lang="en-US" dirty="0"/>
          </a:p>
        </p:txBody>
      </p:sp>
      <p:pic>
        <p:nvPicPr>
          <p:cNvPr id="8" name="Graphic 7" descr="A clean, modern financial workspace with a sleek desk, a closed laptop, a coffee mug, and soft natural lighting, evoking a sense of reflection and forward-thinking. The environment should feel professional and inviting, with minimal distractions and a premium aesthetic suitable for centered title overlay. No visible or implied text, letters, or words should appear anywhere in the image">
            <a:extLst>
              <a:ext uri="{FF2B5EF4-FFF2-40B4-BE49-F238E27FC236}">
                <a16:creationId xmlns:a16="http://schemas.microsoft.com/office/drawing/2014/main" id="{6DFBFB64-F493-4356-877A-02626A8C65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73F9E878-9309-4E72-BFE6-B42B925EFE66}"/>
              </a:ext>
            </a:extLst>
          </p:cNvPr>
          <p:cNvSpPr txBox="1"/>
          <p:nvPr/>
        </p:nvSpPr>
        <p:spPr>
          <a:xfrm>
            <a:off x="695325" y="5095875"/>
            <a:ext cx="6172200" cy="1390650"/>
          </a:xfrm>
          <a:prstGeom prst="rect">
            <a:avLst/>
          </a:prstGeom>
          <a:noFill/>
        </p:spPr>
        <p:txBody>
          <a:bodyPr wrap="square" rtlCol="0">
            <a:normAutofit lnSpcReduction="10000"/>
          </a:bodyPr>
          <a:lstStyle/>
          <a:p>
            <a:pPr marL="0" algn="l">
              <a:buNone/>
            </a:pPr>
            <a:r>
              <a:rPr sz="4500" b="1">
                <a:solidFill>
                  <a:srgbClr val="6D7BF7"/>
                </a:solidFill>
                <a:effectLst/>
                <a:latin typeface="Avenir Next LT Pro Bold" panose="020B0804020202020204" pitchFamily="34" charset="0"/>
              </a:rPr>
              <a:t>KEY TAKEAWAYS &amp; WRAP-UP</a:t>
            </a:r>
            <a:r>
              <a:rPr>
                <a:effectLst/>
              </a:rPr>
              <a:t> </a:t>
            </a:r>
            <a:endParaRPr lang="en-US"/>
          </a:p>
        </p:txBody>
      </p:sp>
    </p:spTree>
    <p:extLst>
      <p:ext uri="{BB962C8B-B14F-4D97-AF65-F5344CB8AC3E}">
        <p14:creationId xmlns:p14="http://schemas.microsoft.com/office/powerpoint/2010/main" val="388100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00BDC-9096-DCD0-2500-0B3114388589}"/>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1D22668-64F3-80EA-B9C3-9FDD59C1431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9A5ADF3F-5082-2E55-E4B1-21B1F338034E}"/>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99628E80-0320-E3A1-76E8-B5EA797B69BD}"/>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10A15D9-850F-2AAA-8B17-6E19D288F375}"/>
              </a:ext>
            </a:extLst>
          </p:cNvPr>
          <p:cNvSpPr>
            <a:spLocks noGrp="1"/>
          </p:cNvSpPr>
          <p:nvPr>
            <p:ph type="sldNum" sz="quarter" idx="12"/>
          </p:nvPr>
        </p:nvSpPr>
        <p:spPr/>
        <p:txBody>
          <a:bodyPr/>
          <a:lstStyle/>
          <a:p>
            <a:fld id="{84C450F2-3BB4-4AE4-8A35-A9D7AEA4C850}" type="slidenum">
              <a:rPr lang="en-US" smtClean="0"/>
              <a:t>33</a:t>
            </a:fld>
            <a:endParaRPr lang="en-US" dirty="0"/>
          </a:p>
        </p:txBody>
      </p:sp>
      <p:pic>
        <p:nvPicPr>
          <p:cNvPr id="8" name="Graphic 7" descr="A sophisticated, minimalistic image depicting a close-up of a classic wristwatch resting on a stack of coins, with a blurred financial chart in the background. The composition should evoke themes of time, wealth, and investment, using soft lighting and a premium, professional aesthetic. No visible or implied text, letters, or words should appear anywhere in the image. The layout should allow for a centered section header overlay">
            <a:extLst>
              <a:ext uri="{FF2B5EF4-FFF2-40B4-BE49-F238E27FC236}">
                <a16:creationId xmlns:a16="http://schemas.microsoft.com/office/drawing/2014/main" id="{436003EE-7B63-F5A0-9488-9BF9A67B22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77D5F6D6-75C7-B51A-33AD-DE1545C6E216}"/>
              </a:ext>
            </a:extLst>
          </p:cNvPr>
          <p:cNvSpPr txBox="1"/>
          <p:nvPr/>
        </p:nvSpPr>
        <p:spPr>
          <a:xfrm>
            <a:off x="695324" y="1301960"/>
            <a:ext cx="9762747" cy="5184565"/>
          </a:xfrm>
          <a:prstGeom prst="rect">
            <a:avLst/>
          </a:prstGeom>
          <a:noFill/>
        </p:spPr>
        <p:txBody>
          <a:bodyPr wrap="square" rtlCol="0">
            <a:normAutofit/>
          </a:bodyPr>
          <a:lstStyle/>
          <a:p>
            <a:pPr marL="0" algn="l">
              <a:buNone/>
            </a:pPr>
            <a:r>
              <a:rPr lang="cs-CZ" sz="4500" b="1" u="sng" dirty="0">
                <a:solidFill>
                  <a:srgbClr val="6D7BF7"/>
                </a:solidFill>
                <a:latin typeface="Avenir Next LT Pro" panose="020B0504020202020204" pitchFamily="34" charset="0"/>
              </a:rPr>
              <a:t>TLDR</a:t>
            </a:r>
            <a:r>
              <a:rPr lang="cs-CZ" sz="4500" b="1" dirty="0">
                <a:solidFill>
                  <a:srgbClr val="6D7BF7"/>
                </a:solidFill>
                <a:latin typeface="Avenir Next LT Pro" panose="020B0504020202020204" pitchFamily="34" charset="0"/>
              </a:rPr>
              <a:t> of </a:t>
            </a:r>
            <a:r>
              <a:rPr lang="en-US" sz="4500" b="1" dirty="0">
                <a:solidFill>
                  <a:srgbClr val="6D7BF7"/>
                </a:solidFill>
                <a:latin typeface="Avenir Next LT Pro" panose="020B0504020202020204" pitchFamily="34" charset="0"/>
              </a:rPr>
              <a:t>this</a:t>
            </a:r>
            <a:r>
              <a:rPr lang="cs-CZ" sz="4500" b="1" dirty="0">
                <a:solidFill>
                  <a:srgbClr val="6D7BF7"/>
                </a:solidFill>
                <a:latin typeface="Avenir Next LT Pro" panose="020B0504020202020204" pitchFamily="34" charset="0"/>
              </a:rPr>
              <a:t> presentation:</a:t>
            </a:r>
            <a:br>
              <a:rPr lang="cs-CZ" sz="4500" b="1" dirty="0">
                <a:solidFill>
                  <a:srgbClr val="6D7BF7"/>
                </a:solidFill>
                <a:latin typeface="Avenir Next LT Pro" panose="020B0504020202020204" pitchFamily="34" charset="0"/>
              </a:rPr>
            </a:br>
            <a:br>
              <a:rPr lang="cs-CZ" sz="4500" b="1" dirty="0">
                <a:solidFill>
                  <a:srgbClr val="6D7BF7"/>
                </a:solidFill>
                <a:latin typeface="Avenir Next LT Pro" panose="020B0504020202020204" pitchFamily="34" charset="0"/>
              </a:rPr>
            </a:br>
            <a:r>
              <a:rPr lang="cs-CZ" sz="4500" b="1" dirty="0">
                <a:solidFill>
                  <a:srgbClr val="6D7BF7"/>
                </a:solidFill>
                <a:latin typeface="Avenir Next LT Pro" panose="020B0504020202020204" pitchFamily="34" charset="0"/>
              </a:rPr>
              <a:t>Put fixed amount</a:t>
            </a:r>
            <a:r>
              <a:rPr lang="en-US" sz="4500" b="1" dirty="0">
                <a:solidFill>
                  <a:srgbClr val="6D7BF7"/>
                </a:solidFill>
                <a:latin typeface="Avenir Next LT Pro" panose="020B0504020202020204" pitchFamily="34" charset="0"/>
              </a:rPr>
              <a:t> (DCA)</a:t>
            </a:r>
            <a:r>
              <a:rPr lang="cs-CZ" sz="4500" b="1" dirty="0">
                <a:solidFill>
                  <a:srgbClr val="6D7BF7"/>
                </a:solidFill>
                <a:latin typeface="Avenir Next LT Pro" panose="020B0504020202020204" pitchFamily="34" charset="0"/>
              </a:rPr>
              <a:t> every month to S</a:t>
            </a:r>
            <a:r>
              <a:rPr lang="en-US" sz="4500" b="1" dirty="0">
                <a:solidFill>
                  <a:srgbClr val="6D7BF7"/>
                </a:solidFill>
                <a:latin typeface="Avenir Next LT Pro" panose="020B0504020202020204" pitchFamily="34" charset="0"/>
              </a:rPr>
              <a:t>&amp;P 500 ETF, as high as possible, before other expenses.</a:t>
            </a:r>
            <a:br>
              <a:rPr lang="cs-CZ" sz="4500" b="1" dirty="0">
                <a:solidFill>
                  <a:srgbClr val="6D7BF7"/>
                </a:solidFill>
                <a:latin typeface="Avenir Next LT Pro" panose="020B0504020202020204" pitchFamily="34" charset="0"/>
              </a:rPr>
            </a:br>
            <a:endParaRPr lang="en-US" dirty="0"/>
          </a:p>
        </p:txBody>
      </p:sp>
    </p:spTree>
    <p:extLst>
      <p:ext uri="{BB962C8B-B14F-4D97-AF65-F5344CB8AC3E}">
        <p14:creationId xmlns:p14="http://schemas.microsoft.com/office/powerpoint/2010/main" val="988965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E4BEB-27F7-84EA-F272-6459FD61B009}"/>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BDBF903-6BFB-836C-0163-A24585796AF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35ABAD6A-ABBD-11E0-3F6C-210283B8E1DE}"/>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D1541A89-59D0-8D7C-D830-A019B76D6476}"/>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8DC0822-4C60-6EA6-EC44-36A6C47416BA}"/>
              </a:ext>
            </a:extLst>
          </p:cNvPr>
          <p:cNvSpPr>
            <a:spLocks noGrp="1"/>
          </p:cNvSpPr>
          <p:nvPr>
            <p:ph type="sldNum" sz="quarter" idx="12"/>
          </p:nvPr>
        </p:nvSpPr>
        <p:spPr/>
        <p:txBody>
          <a:bodyPr/>
          <a:lstStyle/>
          <a:p>
            <a:fld id="{84C450F2-3BB4-4AE4-8A35-A9D7AEA4C850}" type="slidenum">
              <a:rPr lang="en-US" smtClean="0"/>
              <a:t>4</a:t>
            </a:fld>
            <a:endParaRPr lang="en-US" dirty="0"/>
          </a:p>
        </p:txBody>
      </p:sp>
      <p:pic>
        <p:nvPicPr>
          <p:cNvPr id="8" name="Graphic 7" descr="A sophisticated, minimalistic image depicting a close-up of a classic wristwatch resting on a stack of coins, with a blurred financial chart in the background. The composition should evoke themes of time, wealth, and investment, using soft lighting and a premium, professional aesthetic. No visible or implied text, letters, or words should appear anywhere in the image. The layout should allow for a centered section header overlay">
            <a:extLst>
              <a:ext uri="{FF2B5EF4-FFF2-40B4-BE49-F238E27FC236}">
                <a16:creationId xmlns:a16="http://schemas.microsoft.com/office/drawing/2014/main" id="{96E3A14A-72A2-0148-7555-1B1185380B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69C35B75-415D-9D9E-0681-0FE896C163D3}"/>
              </a:ext>
            </a:extLst>
          </p:cNvPr>
          <p:cNvSpPr txBox="1"/>
          <p:nvPr/>
        </p:nvSpPr>
        <p:spPr>
          <a:xfrm>
            <a:off x="695324" y="1305959"/>
            <a:ext cx="9762747" cy="5184565"/>
          </a:xfrm>
          <a:prstGeom prst="rect">
            <a:avLst/>
          </a:prstGeom>
          <a:noFill/>
        </p:spPr>
        <p:txBody>
          <a:bodyPr wrap="square" rtlCol="0">
            <a:normAutofit fontScale="92500" lnSpcReduction="20000"/>
          </a:bodyPr>
          <a:lstStyle/>
          <a:p>
            <a:pPr marL="0" algn="l">
              <a:buNone/>
            </a:pPr>
            <a:r>
              <a:rPr lang="cs-CZ" sz="4500" b="1" u="sng" dirty="0">
                <a:solidFill>
                  <a:srgbClr val="6D7BF7"/>
                </a:solidFill>
                <a:latin typeface="Avenir Next LT Pro" panose="020B0504020202020204" pitchFamily="34" charset="0"/>
              </a:rPr>
              <a:t>TLDR</a:t>
            </a:r>
            <a:r>
              <a:rPr lang="cs-CZ" sz="4500" b="1" dirty="0">
                <a:solidFill>
                  <a:srgbClr val="6D7BF7"/>
                </a:solidFill>
                <a:latin typeface="Avenir Next LT Pro" panose="020B0504020202020204" pitchFamily="34" charset="0"/>
              </a:rPr>
              <a:t> of </a:t>
            </a:r>
            <a:r>
              <a:rPr lang="en-US" sz="4500" b="1" dirty="0">
                <a:solidFill>
                  <a:srgbClr val="6D7BF7"/>
                </a:solidFill>
                <a:latin typeface="Avenir Next LT Pro" panose="020B0504020202020204" pitchFamily="34" charset="0"/>
              </a:rPr>
              <a:t>this</a:t>
            </a:r>
            <a:r>
              <a:rPr lang="cs-CZ" sz="4500" b="1" dirty="0">
                <a:solidFill>
                  <a:srgbClr val="6D7BF7"/>
                </a:solidFill>
                <a:latin typeface="Avenir Next LT Pro" panose="020B0504020202020204" pitchFamily="34" charset="0"/>
              </a:rPr>
              <a:t> presentation for you, parents, friends:</a:t>
            </a:r>
            <a:br>
              <a:rPr lang="cs-CZ" sz="4500" b="1" dirty="0">
                <a:solidFill>
                  <a:srgbClr val="6D7BF7"/>
                </a:solidFill>
                <a:latin typeface="Avenir Next LT Pro" panose="020B0504020202020204" pitchFamily="34" charset="0"/>
              </a:rPr>
            </a:br>
            <a:br>
              <a:rPr lang="cs-CZ" sz="4500" b="1" dirty="0">
                <a:solidFill>
                  <a:srgbClr val="6D7BF7"/>
                </a:solidFill>
                <a:latin typeface="Avenir Next LT Pro" panose="020B0504020202020204" pitchFamily="34" charset="0"/>
              </a:rPr>
            </a:br>
            <a:r>
              <a:rPr lang="cs-CZ" sz="4500" b="1" dirty="0">
                <a:solidFill>
                  <a:srgbClr val="6D7BF7"/>
                </a:solidFill>
                <a:latin typeface="Avenir Next LT Pro" panose="020B0504020202020204" pitchFamily="34" charset="0"/>
              </a:rPr>
              <a:t>Open broker account, fixed amount</a:t>
            </a:r>
            <a:r>
              <a:rPr lang="en-US" sz="4500" b="1" dirty="0">
                <a:solidFill>
                  <a:srgbClr val="6D7BF7"/>
                </a:solidFill>
                <a:latin typeface="Avenir Next LT Pro" panose="020B0504020202020204" pitchFamily="34" charset="0"/>
              </a:rPr>
              <a:t> </a:t>
            </a:r>
            <a:r>
              <a:rPr lang="cs-CZ" sz="4500" b="1" dirty="0">
                <a:solidFill>
                  <a:srgbClr val="6D7BF7"/>
                </a:solidFill>
                <a:latin typeface="Avenir Next LT Pro" panose="020B0504020202020204" pitchFamily="34" charset="0"/>
              </a:rPr>
              <a:t>every month to S</a:t>
            </a:r>
            <a:r>
              <a:rPr lang="en-US" sz="4500" b="1" dirty="0">
                <a:solidFill>
                  <a:srgbClr val="6D7BF7"/>
                </a:solidFill>
                <a:latin typeface="Avenir Next LT Pro" panose="020B0504020202020204" pitchFamily="34" charset="0"/>
              </a:rPr>
              <a:t>&amp;P 500, as high as possible, before other expenses.</a:t>
            </a:r>
            <a:endParaRPr lang="cs-CZ" sz="4500" b="1" dirty="0">
              <a:solidFill>
                <a:srgbClr val="6D7BF7"/>
              </a:solidFill>
              <a:latin typeface="Avenir Next LT Pro" panose="020B0504020202020204" pitchFamily="34" charset="0"/>
            </a:endParaRPr>
          </a:p>
          <a:p>
            <a:pPr marL="0" algn="l">
              <a:buNone/>
            </a:pPr>
            <a:endParaRPr lang="cs-CZ" sz="4500" b="1" dirty="0">
              <a:solidFill>
                <a:srgbClr val="6D7BF7"/>
              </a:solidFill>
              <a:latin typeface="Avenir Next LT Pro" panose="020B0504020202020204" pitchFamily="34" charset="0"/>
            </a:endParaRPr>
          </a:p>
          <a:p>
            <a:r>
              <a:rPr lang="cs-CZ" sz="4500" b="1" dirty="0">
                <a:solidFill>
                  <a:srgbClr val="6D7BF7"/>
                </a:solidFill>
                <a:latin typeface="Avenir Next LT Pro" panose="020B0504020202020204" pitchFamily="34" charset="0"/>
              </a:rPr>
              <a:t>(S&amp;P 500 UCITS ETF (USD) Accumulating (VUAA))</a:t>
            </a:r>
            <a:br>
              <a:rPr lang="cs-CZ" sz="4500" b="1" dirty="0">
                <a:solidFill>
                  <a:srgbClr val="6D7BF7"/>
                </a:solidFill>
                <a:latin typeface="Avenir Next LT Pro" panose="020B0504020202020204" pitchFamily="34" charset="0"/>
              </a:rPr>
            </a:br>
            <a:endParaRPr lang="en-US" dirty="0"/>
          </a:p>
        </p:txBody>
      </p:sp>
    </p:spTree>
    <p:extLst>
      <p:ext uri="{BB962C8B-B14F-4D97-AF65-F5344CB8AC3E}">
        <p14:creationId xmlns:p14="http://schemas.microsoft.com/office/powerpoint/2010/main" val="303329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14C98-1082-4592-C4D5-D393D86AFE07}"/>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D708720-BA34-B73F-7530-7E93B2D2EBA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D4C2005D-9648-D834-2557-32C815959250}"/>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96FC7757-8DB0-BD67-2485-468D25A2C9B4}"/>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424D17F-E593-A7D4-4869-32891158E7F9}"/>
              </a:ext>
            </a:extLst>
          </p:cNvPr>
          <p:cNvSpPr>
            <a:spLocks noGrp="1"/>
          </p:cNvSpPr>
          <p:nvPr>
            <p:ph type="sldNum" sz="quarter" idx="12"/>
          </p:nvPr>
        </p:nvSpPr>
        <p:spPr/>
        <p:txBody>
          <a:bodyPr/>
          <a:lstStyle/>
          <a:p>
            <a:fld id="{84C450F2-3BB4-4AE4-8A35-A9D7AEA4C850}" type="slidenum">
              <a:rPr lang="en-US" smtClean="0"/>
              <a:t>5</a:t>
            </a:fld>
            <a:endParaRPr lang="en-US" dirty="0"/>
          </a:p>
        </p:txBody>
      </p:sp>
      <p:pic>
        <p:nvPicPr>
          <p:cNvPr id="8" name="Graphic 7" descr="A sophisticated, minimalistic image depicting a close-up of a classic wristwatch resting on a stack of coins, with a blurred financial chart in the background. The composition should evoke themes of time, wealth, and investment, using soft lighting and a premium, professional aesthetic. No visible or implied text, letters, or words should appear anywhere in the image. The layout should allow for a centered section header overlay">
            <a:extLst>
              <a:ext uri="{FF2B5EF4-FFF2-40B4-BE49-F238E27FC236}">
                <a16:creationId xmlns:a16="http://schemas.microsoft.com/office/drawing/2014/main" id="{49B488B2-B346-475F-D011-105720CAB4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E7AB2C5-23F5-5BAE-C42E-8ACF9F8C7524}"/>
              </a:ext>
            </a:extLst>
          </p:cNvPr>
          <p:cNvSpPr txBox="1"/>
          <p:nvPr/>
        </p:nvSpPr>
        <p:spPr>
          <a:xfrm>
            <a:off x="695324" y="1305959"/>
            <a:ext cx="9762747" cy="5184565"/>
          </a:xfrm>
          <a:prstGeom prst="rect">
            <a:avLst/>
          </a:prstGeom>
          <a:noFill/>
        </p:spPr>
        <p:txBody>
          <a:bodyPr wrap="square" rtlCol="0">
            <a:normAutofit/>
          </a:bodyPr>
          <a:lstStyle/>
          <a:p>
            <a:pPr marL="0" algn="l">
              <a:buNone/>
            </a:pPr>
            <a:r>
              <a:rPr lang="cs-CZ" sz="4500" b="1" u="sng" dirty="0">
                <a:solidFill>
                  <a:srgbClr val="6D7BF7"/>
                </a:solidFill>
                <a:latin typeface="Avenir Next LT Pro" panose="020B0504020202020204" pitchFamily="34" charset="0"/>
              </a:rPr>
              <a:t>Also:</a:t>
            </a:r>
            <a:br>
              <a:rPr lang="cs-CZ" sz="4500" b="1" u="sng" dirty="0">
                <a:solidFill>
                  <a:srgbClr val="6D7BF7"/>
                </a:solidFill>
                <a:latin typeface="Avenir Next LT Pro" panose="020B0504020202020204" pitchFamily="34" charset="0"/>
              </a:rPr>
            </a:br>
            <a:br>
              <a:rPr lang="cs-CZ" sz="4500" b="1" u="sng" dirty="0">
                <a:solidFill>
                  <a:srgbClr val="6D7BF7"/>
                </a:solidFill>
                <a:latin typeface="Avenir Next LT Pro" panose="020B0504020202020204" pitchFamily="34" charset="0"/>
              </a:rPr>
            </a:br>
            <a:r>
              <a:rPr lang="cs-CZ" sz="4500" b="1" u="sng" dirty="0">
                <a:solidFill>
                  <a:srgbClr val="6D7BF7"/>
                </a:solidFill>
                <a:latin typeface="Avenir Next LT Pro" panose="020B0504020202020204" pitchFamily="34" charset="0"/>
              </a:rPr>
              <a:t>Set up eToro account, go to „virtual“ portoflio (100k USD).</a:t>
            </a:r>
            <a:br>
              <a:rPr lang="cs-CZ" sz="4500" b="1" u="sng" dirty="0">
                <a:solidFill>
                  <a:srgbClr val="6D7BF7"/>
                </a:solidFill>
                <a:latin typeface="Avenir Next LT Pro" panose="020B0504020202020204" pitchFamily="34" charset="0"/>
              </a:rPr>
            </a:br>
            <a:br>
              <a:rPr lang="cs-CZ" sz="4500" b="1" u="sng" dirty="0">
                <a:solidFill>
                  <a:srgbClr val="6D7BF7"/>
                </a:solidFill>
                <a:latin typeface="Avenir Next LT Pro" panose="020B0504020202020204" pitchFamily="34" charset="0"/>
              </a:rPr>
            </a:br>
            <a:r>
              <a:rPr lang="cs-CZ" sz="4500" b="1" u="sng" dirty="0">
                <a:solidFill>
                  <a:srgbClr val="6D7BF7"/>
                </a:solidFill>
                <a:latin typeface="Avenir Next LT Pro" panose="020B0504020202020204" pitchFamily="34" charset="0"/>
              </a:rPr>
              <a:t>Meet again in the summer and celebrate winners </a:t>
            </a:r>
            <a:r>
              <a:rPr lang="cs-CZ" sz="4500" b="1" u="sng" dirty="0">
                <a:solidFill>
                  <a:srgbClr val="6D7BF7"/>
                </a:solidFill>
                <a:latin typeface="Avenir Next LT Pro" panose="020B0504020202020204" pitchFamily="34" charset="0"/>
                <a:sym typeface="Wingdings" panose="05000000000000000000" pitchFamily="2" charset="2"/>
              </a:rPr>
              <a:t>:)</a:t>
            </a:r>
            <a:br>
              <a:rPr lang="cs-CZ" sz="4500" b="1" dirty="0">
                <a:solidFill>
                  <a:srgbClr val="6D7BF7"/>
                </a:solidFill>
                <a:latin typeface="Avenir Next LT Pro" panose="020B0504020202020204" pitchFamily="34" charset="0"/>
              </a:rPr>
            </a:br>
            <a:endParaRPr lang="en-US" dirty="0"/>
          </a:p>
        </p:txBody>
      </p:sp>
    </p:spTree>
    <p:extLst>
      <p:ext uri="{BB962C8B-B14F-4D97-AF65-F5344CB8AC3E}">
        <p14:creationId xmlns:p14="http://schemas.microsoft.com/office/powerpoint/2010/main" val="3393852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7713183-BE0D-451D-98AF-C15E889E9F1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378C8821-9B61-652F-66B8-FBBFAEF5F128}"/>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D414C2F7-78F7-D135-C2CC-95B1DDEB9E93}"/>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2D72C4D-FB46-7DE0-D6D9-C7FF56661E35}"/>
              </a:ext>
            </a:extLst>
          </p:cNvPr>
          <p:cNvSpPr>
            <a:spLocks noGrp="1"/>
          </p:cNvSpPr>
          <p:nvPr>
            <p:ph type="sldNum" sz="quarter" idx="12"/>
          </p:nvPr>
        </p:nvSpPr>
        <p:spPr/>
        <p:txBody>
          <a:bodyPr/>
          <a:lstStyle/>
          <a:p>
            <a:fld id="{84C450F2-3BB4-4AE4-8A35-A9D7AEA4C850}" type="slidenum">
              <a:rPr lang="en-US" smtClean="0"/>
              <a:t>6</a:t>
            </a:fld>
            <a:endParaRPr lang="en-US" dirty="0"/>
          </a:p>
        </p:txBody>
      </p:sp>
      <p:pic>
        <p:nvPicPr>
          <p:cNvPr id="8" name="Graphic 7" descr="A sophisticated, minimalistic image depicting a close-up of a classic wristwatch resting on a stack of coins, with a blurred financial chart in the background. The composition should evoke themes of time, wealth, and investment, using soft lighting and a premium, professional aesthetic. No visible or implied text, letters, or words should appear anywhere in the image. The layout should allow for a centered section header overlay">
            <a:extLst>
              <a:ext uri="{FF2B5EF4-FFF2-40B4-BE49-F238E27FC236}">
                <a16:creationId xmlns:a16="http://schemas.microsoft.com/office/drawing/2014/main" id="{042FFBE6-BF5B-4ADF-96DF-C30BD6ECFD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8B6A175B-759E-45EC-BC05-3DADFBD01A92}"/>
              </a:ext>
            </a:extLst>
          </p:cNvPr>
          <p:cNvSpPr txBox="1"/>
          <p:nvPr/>
        </p:nvSpPr>
        <p:spPr>
          <a:xfrm>
            <a:off x="695325" y="5095875"/>
            <a:ext cx="6172200" cy="1390650"/>
          </a:xfrm>
          <a:prstGeom prst="rect">
            <a:avLst/>
          </a:prstGeom>
          <a:noFill/>
        </p:spPr>
        <p:txBody>
          <a:bodyPr wrap="square" rtlCol="0">
            <a:normAutofit lnSpcReduction="10000"/>
          </a:bodyPr>
          <a:lstStyle/>
          <a:p>
            <a:pPr marL="0" algn="l">
              <a:buNone/>
            </a:pPr>
            <a:r>
              <a:rPr sz="4500" b="1">
                <a:solidFill>
                  <a:srgbClr val="6D7BF7"/>
                </a:solidFill>
                <a:effectLst/>
                <a:latin typeface="Avenir Next LT Pro" panose="020B0504020202020204" pitchFamily="34" charset="0"/>
              </a:rPr>
              <a:t>THE POWER OF INVESTING</a:t>
            </a:r>
            <a:r>
              <a:rPr>
                <a:effectLst/>
              </a:rPr>
              <a:t> </a:t>
            </a:r>
            <a:endParaRPr lang="en-US"/>
          </a:p>
        </p:txBody>
      </p:sp>
    </p:spTree>
    <p:extLst>
      <p:ext uri="{BB962C8B-B14F-4D97-AF65-F5344CB8AC3E}">
        <p14:creationId xmlns:p14="http://schemas.microsoft.com/office/powerpoint/2010/main" val="2010941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8B5E04-0290-4B81-9E80-AE4C38B94BCE}"/>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BA404077-BB82-C26D-DE4F-9BF2F568C70F}"/>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48D253AA-C8AA-A84F-2D55-63EBCD3A5514}"/>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1AE5407-F341-A1A2-1D7F-4C17C6815978}"/>
              </a:ext>
            </a:extLst>
          </p:cNvPr>
          <p:cNvSpPr>
            <a:spLocks noGrp="1"/>
          </p:cNvSpPr>
          <p:nvPr>
            <p:ph type="sldNum" sz="quarter" idx="12"/>
          </p:nvPr>
        </p:nvSpPr>
        <p:spPr/>
        <p:txBody>
          <a:bodyPr/>
          <a:lstStyle/>
          <a:p>
            <a:fld id="{84C450F2-3BB4-4AE4-8A35-A9D7AEA4C850}" type="slidenum">
              <a:rPr lang="en-US" smtClean="0"/>
              <a:t>7</a:t>
            </a:fld>
            <a:endParaRPr lang="en-US" dirty="0"/>
          </a:p>
        </p:txBody>
      </p:sp>
      <p:pic>
        <p:nvPicPr>
          <p:cNvPr id="8" name="Graphic 7" descr="A detailed illustration showing a timeline of inflation rates from 1971 to 1980, visually highlighting the sharp increase after the Nixon Shock, with a gold coin fading into paper currency to represent the end of the gold standard. The scene should be clear and engaging, with no visible or implied text, letters, or words anywhere in the image">
            <a:extLst>
              <a:ext uri="{FF2B5EF4-FFF2-40B4-BE49-F238E27FC236}">
                <a16:creationId xmlns:a16="http://schemas.microsoft.com/office/drawing/2014/main" id="{75BED955-15C4-4F07-9B4F-D0272A267D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A8FD3F95-4EB0-4279-96D6-525AE57EF378}"/>
              </a:ext>
            </a:extLst>
          </p:cNvPr>
          <p:cNvSpPr txBox="1"/>
          <p:nvPr/>
        </p:nvSpPr>
        <p:spPr>
          <a:xfrm>
            <a:off x="5295900" y="771525"/>
            <a:ext cx="6096000" cy="1257300"/>
          </a:xfrm>
          <a:prstGeom prst="rect">
            <a:avLst/>
          </a:prstGeom>
          <a:noFill/>
        </p:spPr>
        <p:txBody>
          <a:bodyPr wrap="square" rtlCol="0">
            <a:normAutofit fontScale="92500" lnSpcReduction="10000"/>
          </a:bodyPr>
          <a:lstStyle/>
          <a:p>
            <a:pPr marL="0" algn="r">
              <a:buNone/>
            </a:pPr>
            <a:r>
              <a:rPr sz="4500" b="1">
                <a:solidFill>
                  <a:srgbClr val="6D7BF7"/>
                </a:solidFill>
                <a:effectLst/>
                <a:latin typeface="Avenir Next LT Pro Bold" panose="020B0804020202020204" pitchFamily="34" charset="0"/>
              </a:rPr>
              <a:t>THREE HARSH TRUTHS</a:t>
            </a:r>
            <a:r>
              <a:rPr>
                <a:effectLst/>
              </a:rPr>
              <a:t> </a:t>
            </a:r>
            <a:endParaRPr lang="en-US"/>
          </a:p>
        </p:txBody>
      </p:sp>
      <p:sp>
        <p:nvSpPr>
          <p:cNvPr id="10" name="TextBox 9">
            <a:extLst>
              <a:ext uri="{FF2B5EF4-FFF2-40B4-BE49-F238E27FC236}">
                <a16:creationId xmlns:a16="http://schemas.microsoft.com/office/drawing/2014/main" id="{1B250A9E-29AA-40B5-B76D-9B75721A5EE2}"/>
              </a:ext>
            </a:extLst>
          </p:cNvPr>
          <p:cNvSpPr txBox="1"/>
          <p:nvPr/>
        </p:nvSpPr>
        <p:spPr>
          <a:xfrm>
            <a:off x="5208685" y="2713245"/>
            <a:ext cx="6096000" cy="2752725"/>
          </a:xfrm>
          <a:prstGeom prst="rect">
            <a:avLst/>
          </a:prstGeom>
          <a:noFill/>
        </p:spPr>
        <p:txBody>
          <a:bodyPr wrap="square" rtlCol="0">
            <a:noAutofit/>
          </a:bodyPr>
          <a:lstStyle/>
          <a:p>
            <a:pPr marL="0" algn="l">
              <a:buNone/>
            </a:pPr>
            <a:r>
              <a:rPr sz="1600" b="1" dirty="0">
                <a:solidFill>
                  <a:srgbClr val="6D7BF7"/>
                </a:solidFill>
                <a:effectLst/>
                <a:latin typeface="Avenir Next LT Pro Bold" panose="020B0804020202020204" pitchFamily="34" charset="0"/>
              </a:rPr>
              <a:t>1.</a:t>
            </a:r>
            <a:r>
              <a:rPr sz="1600" dirty="0">
                <a:effectLst/>
              </a:rPr>
              <a:t> </a:t>
            </a:r>
            <a:r>
              <a:rPr sz="1600" b="1" dirty="0">
                <a:solidFill>
                  <a:srgbClr val="FFFFFF"/>
                </a:solidFill>
                <a:effectLst/>
                <a:latin typeface="Avenir Next LT Pro Bold" panose="020B0804020202020204" pitchFamily="34" charset="0"/>
              </a:rPr>
              <a:t>Inflation Never Stops</a:t>
            </a:r>
            <a:r>
              <a:rPr sz="1600" dirty="0">
                <a:effectLst/>
              </a:rPr>
              <a:t> </a:t>
            </a:r>
          </a:p>
          <a:p>
            <a:pPr marL="0" algn="l">
              <a:spcBef>
                <a:spcPts val="600"/>
              </a:spcBef>
              <a:buNone/>
            </a:pPr>
            <a:r>
              <a:rPr sz="1600" dirty="0">
                <a:solidFill>
                  <a:srgbClr val="FFFFFF"/>
                </a:solidFill>
                <a:effectLst/>
                <a:latin typeface="Avenir Next LT Pro Regular"/>
              </a:rPr>
              <a:t>August 15, 1971: dollar left gold; inflation rose 4.7% to 13.5% by 1980.</a:t>
            </a:r>
            <a:r>
              <a:rPr sz="1600" dirty="0">
                <a:effectLst/>
              </a:rPr>
              <a:t> </a:t>
            </a:r>
          </a:p>
          <a:p>
            <a:pPr marL="0" algn="l">
              <a:spcBef>
                <a:spcPts val="600"/>
              </a:spcBef>
              <a:buNone/>
            </a:pPr>
            <a:r>
              <a:rPr sz="1600" dirty="0">
                <a:solidFill>
                  <a:srgbClr val="6D7BF7"/>
                </a:solidFill>
                <a:effectLst/>
                <a:latin typeface="Avenir Next LT Pro Regular"/>
              </a:rPr>
              <a:t>“</a:t>
            </a:r>
            <a:r>
              <a:rPr sz="1600" dirty="0">
                <a:solidFill>
                  <a:srgbClr val="FFFFFF"/>
                </a:solidFill>
                <a:effectLst/>
                <a:latin typeface="Avenir Next LT Pro Regular"/>
              </a:rPr>
              <a:t>At 3% inflation, 100 </a:t>
            </a:r>
            <a:r>
              <a:rPr sz="1600" dirty="0" err="1">
                <a:solidFill>
                  <a:srgbClr val="FFFFFF"/>
                </a:solidFill>
                <a:effectLst/>
                <a:latin typeface="Avenir Next LT Pro Regular"/>
              </a:rPr>
              <a:t>Kč</a:t>
            </a:r>
            <a:r>
              <a:rPr sz="1600" dirty="0">
                <a:solidFill>
                  <a:srgbClr val="FFFFFF"/>
                </a:solidFill>
                <a:effectLst/>
                <a:latin typeface="Avenir Next LT Pro Regular"/>
              </a:rPr>
              <a:t> loses 3 </a:t>
            </a:r>
            <a:r>
              <a:rPr sz="1600" dirty="0" err="1">
                <a:solidFill>
                  <a:srgbClr val="FFFFFF"/>
                </a:solidFill>
                <a:effectLst/>
                <a:latin typeface="Avenir Next LT Pro Regular"/>
              </a:rPr>
              <a:t>Kč</a:t>
            </a:r>
            <a:r>
              <a:rPr sz="1600" dirty="0">
                <a:solidFill>
                  <a:srgbClr val="FFFFFF"/>
                </a:solidFill>
                <a:effectLst/>
                <a:latin typeface="Avenir Next LT Pro Regular"/>
              </a:rPr>
              <a:t> yearly—worth 97 </a:t>
            </a:r>
            <a:r>
              <a:rPr sz="1600" dirty="0" err="1">
                <a:solidFill>
                  <a:srgbClr val="FFFFFF"/>
                </a:solidFill>
                <a:effectLst/>
                <a:latin typeface="Avenir Next LT Pro Regular"/>
              </a:rPr>
              <a:t>Kč</a:t>
            </a:r>
            <a:r>
              <a:rPr sz="1600" dirty="0">
                <a:solidFill>
                  <a:srgbClr val="FFFFFF"/>
                </a:solidFill>
                <a:effectLst/>
                <a:latin typeface="Avenir Next LT Pro Regular"/>
              </a:rPr>
              <a:t> in real value</a:t>
            </a:r>
            <a:r>
              <a:rPr sz="1600" dirty="0">
                <a:solidFill>
                  <a:srgbClr val="6D7BF7"/>
                </a:solidFill>
                <a:effectLst/>
                <a:latin typeface="Avenir Next LT Pro Regular"/>
              </a:rPr>
              <a:t>”</a:t>
            </a:r>
            <a:r>
              <a:rPr sz="1600" dirty="0">
                <a:effectLst/>
              </a:rPr>
              <a:t> </a:t>
            </a:r>
          </a:p>
          <a:p>
            <a:pPr marL="0" algn="l">
              <a:spcBef>
                <a:spcPts val="2100"/>
              </a:spcBef>
              <a:buNone/>
            </a:pPr>
            <a:r>
              <a:rPr sz="1600" b="1" dirty="0">
                <a:solidFill>
                  <a:srgbClr val="6D7BF7"/>
                </a:solidFill>
                <a:effectLst/>
                <a:latin typeface="Avenir Next LT Pro Bold" panose="020B0804020202020204" pitchFamily="34" charset="0"/>
              </a:rPr>
              <a:t>2.</a:t>
            </a:r>
            <a:r>
              <a:rPr sz="1600" dirty="0">
                <a:effectLst/>
              </a:rPr>
              <a:t> </a:t>
            </a:r>
            <a:r>
              <a:rPr sz="1600" b="1" dirty="0">
                <a:solidFill>
                  <a:srgbClr val="FFFFFF"/>
                </a:solidFill>
                <a:effectLst/>
                <a:latin typeface="Avenir Next LT Pro Bold" panose="020B0804020202020204" pitchFamily="34" charset="0"/>
              </a:rPr>
              <a:t>Time Is Your Superpower</a:t>
            </a:r>
            <a:r>
              <a:rPr sz="1600" dirty="0">
                <a:effectLst/>
              </a:rPr>
              <a:t> </a:t>
            </a:r>
          </a:p>
          <a:p>
            <a:pPr marL="0" algn="l">
              <a:spcBef>
                <a:spcPts val="600"/>
              </a:spcBef>
              <a:buNone/>
            </a:pPr>
            <a:r>
              <a:rPr sz="1600" dirty="0">
                <a:solidFill>
                  <a:srgbClr val="FFFFFF"/>
                </a:solidFill>
                <a:effectLst/>
                <a:latin typeface="Avenir Next LT Pro Regular"/>
              </a:rPr>
              <a:t>At 17, you have ~48 years to 65—5–6 cycles where compounding works hardest.</a:t>
            </a:r>
            <a:r>
              <a:rPr sz="1600" dirty="0">
                <a:effectLst/>
              </a:rPr>
              <a:t> </a:t>
            </a:r>
          </a:p>
          <a:p>
            <a:pPr marL="0" algn="l">
              <a:spcBef>
                <a:spcPts val="2100"/>
              </a:spcBef>
              <a:buNone/>
            </a:pPr>
            <a:r>
              <a:rPr sz="1600" b="1" dirty="0">
                <a:solidFill>
                  <a:srgbClr val="6D7BF7"/>
                </a:solidFill>
                <a:effectLst/>
                <a:latin typeface="Avenir Next LT Pro Bold" panose="020B0804020202020204" pitchFamily="34" charset="0"/>
              </a:rPr>
              <a:t>3.</a:t>
            </a:r>
            <a:r>
              <a:rPr sz="1600" dirty="0">
                <a:effectLst/>
              </a:rPr>
              <a:t> </a:t>
            </a:r>
            <a:r>
              <a:rPr sz="1600" b="1" dirty="0">
                <a:solidFill>
                  <a:srgbClr val="FFFFFF"/>
                </a:solidFill>
                <a:effectLst/>
                <a:latin typeface="Avenir Next LT Pro Bold" panose="020B0804020202020204" pitchFamily="34" charset="0"/>
              </a:rPr>
              <a:t>Diversify Across Assets</a:t>
            </a:r>
            <a:r>
              <a:rPr sz="1600" dirty="0">
                <a:effectLst/>
              </a:rPr>
              <a:t> </a:t>
            </a:r>
          </a:p>
          <a:p>
            <a:pPr marL="0" algn="l">
              <a:spcBef>
                <a:spcPts val="600"/>
              </a:spcBef>
              <a:buNone/>
            </a:pPr>
            <a:r>
              <a:rPr sz="1600" dirty="0">
                <a:solidFill>
                  <a:srgbClr val="FFFFFF"/>
                </a:solidFill>
                <a:effectLst/>
                <a:latin typeface="Avenir Next LT Pro Regular"/>
              </a:rPr>
              <a:t>Own businesses, stocks, and real estate to spread industry, location, and market risks—be smart with assets.</a:t>
            </a:r>
            <a:r>
              <a:rPr sz="1600" dirty="0">
                <a:effectLst/>
              </a:rPr>
              <a:t> </a:t>
            </a:r>
            <a:endParaRPr lang="en-US" sz="1600" dirty="0"/>
          </a:p>
        </p:txBody>
      </p:sp>
      <p:sp>
        <p:nvSpPr>
          <p:cNvPr id="2" name="TextBox 1">
            <a:extLst>
              <a:ext uri="{FF2B5EF4-FFF2-40B4-BE49-F238E27FC236}">
                <a16:creationId xmlns:a16="http://schemas.microsoft.com/office/drawing/2014/main" id="{C2D273AB-277B-9606-5913-4312B93FB672}"/>
              </a:ext>
            </a:extLst>
          </p:cNvPr>
          <p:cNvSpPr txBox="1"/>
          <p:nvPr/>
        </p:nvSpPr>
        <p:spPr>
          <a:xfrm>
            <a:off x="5295900" y="2070299"/>
            <a:ext cx="4572000" cy="369332"/>
          </a:xfrm>
          <a:prstGeom prst="rect">
            <a:avLst/>
          </a:prstGeom>
          <a:noFill/>
        </p:spPr>
        <p:txBody>
          <a:bodyPr wrap="square" rtlCol="0">
            <a:spAutoFit/>
          </a:bodyPr>
          <a:lstStyle/>
          <a:p>
            <a:r>
              <a:rPr lang="en-US" dirty="0">
                <a:hlinkClick r:id="rId7"/>
              </a:rPr>
              <a:t>WTF Happened In 1971?</a:t>
            </a:r>
            <a:endParaRPr lang="en-US" dirty="0"/>
          </a:p>
        </p:txBody>
      </p:sp>
    </p:spTree>
    <p:extLst>
      <p:ext uri="{BB962C8B-B14F-4D97-AF65-F5344CB8AC3E}">
        <p14:creationId xmlns:p14="http://schemas.microsoft.com/office/powerpoint/2010/main" val="3270398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F021A94-7078-4F50-84FF-D449662972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D206DB73-0152-9AE6-C37F-DD13F8B6DDA4}"/>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D9DDAE3A-E9BD-99E3-4222-9B7AF7CC6DEA}"/>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503A33D-BADE-F0E0-2DE2-AEBCE261B3C0}"/>
              </a:ext>
            </a:extLst>
          </p:cNvPr>
          <p:cNvSpPr>
            <a:spLocks noGrp="1"/>
          </p:cNvSpPr>
          <p:nvPr>
            <p:ph type="sldNum" sz="quarter" idx="12"/>
          </p:nvPr>
        </p:nvSpPr>
        <p:spPr/>
        <p:txBody>
          <a:bodyPr/>
          <a:lstStyle/>
          <a:p>
            <a:fld id="{84C450F2-3BB4-4AE4-8A35-A9D7AEA4C850}" type="slidenum">
              <a:rPr lang="en-US" smtClean="0"/>
              <a:t>8</a:t>
            </a:fld>
            <a:endParaRPr lang="en-US" dirty="0"/>
          </a:p>
        </p:txBody>
      </p:sp>
      <p:pic>
        <p:nvPicPr>
          <p:cNvPr id="8" name="Graphic 7" descr="A premium-quality image depicting a historical European stock exchange scene, such as the Amsterdam Exchange in the early 1600s, with traders in period attire and classic architecture, softly lit to evoke a sense of history and financial evolution. The composition should allow for a centered title overlay and maintain a clean, professional look. No visible or implied text, letters, or words should appear anywhere in the image">
            <a:extLst>
              <a:ext uri="{FF2B5EF4-FFF2-40B4-BE49-F238E27FC236}">
                <a16:creationId xmlns:a16="http://schemas.microsoft.com/office/drawing/2014/main" id="{4BD27D03-EA89-477E-8D4C-000FC71ABE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D945A6B-39DD-49F9-A6EA-6D9591D93857}"/>
              </a:ext>
            </a:extLst>
          </p:cNvPr>
          <p:cNvSpPr txBox="1"/>
          <p:nvPr/>
        </p:nvSpPr>
        <p:spPr>
          <a:xfrm>
            <a:off x="695325" y="3724275"/>
            <a:ext cx="6172200" cy="2762250"/>
          </a:xfrm>
          <a:prstGeom prst="rect">
            <a:avLst/>
          </a:prstGeom>
          <a:noFill/>
        </p:spPr>
        <p:txBody>
          <a:bodyPr wrap="square" rtlCol="0">
            <a:normAutofit lnSpcReduction="10000"/>
          </a:bodyPr>
          <a:lstStyle/>
          <a:p>
            <a:pPr marL="0" algn="l">
              <a:buNone/>
            </a:pPr>
            <a:r>
              <a:rPr sz="4500" b="1">
                <a:solidFill>
                  <a:srgbClr val="6D7BF7"/>
                </a:solidFill>
                <a:effectLst/>
                <a:latin typeface="Avenir Next LT Pro" panose="020B0504020202020204" pitchFamily="34" charset="0"/>
              </a:rPr>
              <a:t>LESSONS FROM MARKET HISTORY</a:t>
            </a:r>
            <a:r>
              <a:rPr>
                <a:effectLst/>
              </a:rPr>
              <a:t> </a:t>
            </a:r>
          </a:p>
          <a:p>
            <a:pPr marL="0" algn="l">
              <a:spcBef>
                <a:spcPts val="900"/>
              </a:spcBef>
              <a:buNone/>
            </a:pPr>
            <a:r>
              <a:rPr sz="2700" b="1">
                <a:solidFill>
                  <a:srgbClr val="FFFFFF"/>
                </a:solidFill>
                <a:effectLst/>
                <a:latin typeface="Avenir Next LT Pro" panose="020B0504020202020204" pitchFamily="34" charset="0"/>
              </a:rPr>
              <a:t>Amsterdam 1602 and the VOC; Newton and the South Sea Bubble — Discipline Over Intelligence</a:t>
            </a:r>
            <a:r>
              <a:rPr>
                <a:effectLst/>
              </a:rPr>
              <a:t> </a:t>
            </a:r>
            <a:endParaRPr lang="en-US"/>
          </a:p>
        </p:txBody>
      </p:sp>
    </p:spTree>
    <p:extLst>
      <p:ext uri="{BB962C8B-B14F-4D97-AF65-F5344CB8AC3E}">
        <p14:creationId xmlns:p14="http://schemas.microsoft.com/office/powerpoint/2010/main" val="199816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25E82C6-A516-4CC2-892A-DFEEDBC9426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C5C8E0FF-0851-BE02-E594-EAD7347F5A11}"/>
              </a:ext>
            </a:extLst>
          </p:cNvPr>
          <p:cNvSpPr>
            <a:spLocks noGrp="1"/>
          </p:cNvSpPr>
          <p:nvPr>
            <p:ph type="dt" sz="half" idx="10"/>
          </p:nvPr>
        </p:nvSpPr>
        <p:spPr/>
        <p:txBody>
          <a:bodyPr/>
          <a:lstStyle/>
          <a:p>
            <a:fld id="{FE21D4C7-8630-4B98-978C-30388BBD4EE8}" type="datetime1">
              <a:rPr lang="en-US" smtClean="0"/>
              <a:t>12/11/2025</a:t>
            </a:fld>
            <a:endParaRPr lang="en-US" dirty="0"/>
          </a:p>
        </p:txBody>
      </p:sp>
      <p:sp>
        <p:nvSpPr>
          <p:cNvPr id="5" name="Footer Placeholder 4">
            <a:extLst>
              <a:ext uri="{FF2B5EF4-FFF2-40B4-BE49-F238E27FC236}">
                <a16:creationId xmlns:a16="http://schemas.microsoft.com/office/drawing/2014/main" id="{3752637B-702A-D5A1-8061-96444CEB975D}"/>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DD8275DD-E7F1-2915-4B1A-CAD7C020DC1D}"/>
              </a:ext>
            </a:extLst>
          </p:cNvPr>
          <p:cNvSpPr>
            <a:spLocks noGrp="1"/>
          </p:cNvSpPr>
          <p:nvPr>
            <p:ph type="sldNum" sz="quarter" idx="12"/>
          </p:nvPr>
        </p:nvSpPr>
        <p:spPr/>
        <p:txBody>
          <a:bodyPr/>
          <a:lstStyle/>
          <a:p>
            <a:fld id="{84C450F2-3BB4-4AE4-8A35-A9D7AEA4C850}" type="slidenum">
              <a:rPr lang="en-US" smtClean="0"/>
              <a:t>9</a:t>
            </a:fld>
            <a:endParaRPr lang="en-US" dirty="0"/>
          </a:p>
        </p:txBody>
      </p:sp>
      <p:pic>
        <p:nvPicPr>
          <p:cNvPr id="8" name="Graphic 7" descr="A detailed historical painting-style depiction of the Amsterdam Stock Exchange in 1602, showing merchants, traders, and Dutch citizens gathered in a bustling open-air market, with early modern architecture and ships visible in the background. The scene should evoke the atmosphere of commerce and innovation. No visible or implied text, letters, or words should appear anywhere in the image">
            <a:extLst>
              <a:ext uri="{FF2B5EF4-FFF2-40B4-BE49-F238E27FC236}">
                <a16:creationId xmlns:a16="http://schemas.microsoft.com/office/drawing/2014/main" id="{B816A13D-188B-469A-BEED-4E002821E7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9" name="TextBox 8">
            <a:extLst>
              <a:ext uri="{FF2B5EF4-FFF2-40B4-BE49-F238E27FC236}">
                <a16:creationId xmlns:a16="http://schemas.microsoft.com/office/drawing/2014/main" id="{91629A52-7CEE-434C-B7DC-43622FD567E0}"/>
              </a:ext>
            </a:extLst>
          </p:cNvPr>
          <p:cNvSpPr txBox="1"/>
          <p:nvPr/>
        </p:nvSpPr>
        <p:spPr>
          <a:xfrm>
            <a:off x="5295900" y="771525"/>
            <a:ext cx="6096000" cy="1257300"/>
          </a:xfrm>
          <a:prstGeom prst="rect">
            <a:avLst/>
          </a:prstGeom>
          <a:noFill/>
        </p:spPr>
        <p:txBody>
          <a:bodyPr wrap="square" rtlCol="0">
            <a:normAutofit fontScale="92500" lnSpcReduction="10000"/>
          </a:bodyPr>
          <a:lstStyle/>
          <a:p>
            <a:pPr marL="0" algn="r">
              <a:buNone/>
            </a:pPr>
            <a:r>
              <a:rPr sz="4500" b="1">
                <a:solidFill>
                  <a:srgbClr val="6D7BF7"/>
                </a:solidFill>
                <a:effectLst/>
                <a:latin typeface="Avenir Next LT Pro" panose="020B0504020202020204" pitchFamily="34" charset="0"/>
              </a:rPr>
              <a:t>BIRTH OF STOCK MARKETS</a:t>
            </a:r>
            <a:r>
              <a:rPr>
                <a:effectLst/>
              </a:rPr>
              <a:t> </a:t>
            </a:r>
            <a:endParaRPr lang="en-US"/>
          </a:p>
        </p:txBody>
      </p:sp>
      <p:sp>
        <p:nvSpPr>
          <p:cNvPr id="10" name="TextBox 9">
            <a:extLst>
              <a:ext uri="{FF2B5EF4-FFF2-40B4-BE49-F238E27FC236}">
                <a16:creationId xmlns:a16="http://schemas.microsoft.com/office/drawing/2014/main" id="{5E397634-6CBD-4A26-BC9F-5BBB71116438}"/>
              </a:ext>
            </a:extLst>
          </p:cNvPr>
          <p:cNvSpPr txBox="1"/>
          <p:nvPr/>
        </p:nvSpPr>
        <p:spPr>
          <a:xfrm>
            <a:off x="5295900" y="2638425"/>
            <a:ext cx="6096000" cy="2733675"/>
          </a:xfrm>
          <a:prstGeom prst="rect">
            <a:avLst/>
          </a:prstGeom>
          <a:noFill/>
        </p:spPr>
        <p:txBody>
          <a:bodyPr wrap="square" rtlCol="0">
            <a:normAutofit fontScale="92500" lnSpcReduction="20000"/>
          </a:bodyPr>
          <a:lstStyle/>
          <a:p>
            <a:pPr marL="0" marR="0" algn="l">
              <a:buNone/>
            </a:pPr>
            <a:r>
              <a:rPr sz="1800" b="1" dirty="0">
                <a:solidFill>
                  <a:srgbClr val="FFFFFF"/>
                </a:solidFill>
                <a:effectLst/>
                <a:latin typeface="Avenir Next LT Pro" panose="020B0504020202020204" pitchFamily="34" charset="0"/>
              </a:rPr>
              <a:t>The Dutch East India Company (VOC)</a:t>
            </a:r>
            <a:r>
              <a:rPr dirty="0">
                <a:effectLst/>
              </a:rPr>
              <a:t> </a:t>
            </a:r>
          </a:p>
          <a:p>
            <a:pPr marL="0" marR="0" algn="l">
              <a:spcBef>
                <a:spcPts val="600"/>
              </a:spcBef>
              <a:buNone/>
            </a:pPr>
            <a:r>
              <a:rPr sz="1600" b="0" dirty="0">
                <a:solidFill>
                  <a:srgbClr val="FFFFFF"/>
                </a:solidFill>
                <a:effectLst/>
                <a:latin typeface="Avenir Next LT Pro" panose="020B0504020202020204" pitchFamily="34" charset="0"/>
              </a:rPr>
              <a:t>Problem: Asia voyages were costly and perilous—lasting 2–3 years with storms, pirates, and disease—too risky for any single merchant.</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Solution: The World’s First IPO</a:t>
            </a:r>
            <a:r>
              <a:rPr dirty="0">
                <a:effectLst/>
              </a:rPr>
              <a:t> </a:t>
            </a:r>
          </a:p>
          <a:p>
            <a:pPr marL="0" marR="0" algn="l">
              <a:spcBef>
                <a:spcPts val="600"/>
              </a:spcBef>
              <a:buNone/>
            </a:pPr>
            <a:r>
              <a:rPr sz="1600" b="0" dirty="0">
                <a:solidFill>
                  <a:srgbClr val="FFFFFF"/>
                </a:solidFill>
                <a:effectLst/>
                <a:latin typeface="Avenir Next LT Pro" panose="020B0504020202020204" pitchFamily="34" charset="0"/>
              </a:rPr>
              <a:t>Shares sold to the public spread risk across hundreds of investors, letting anyone own a portion of each voyage.</a:t>
            </a:r>
            <a:r>
              <a:rPr dirty="0">
                <a:effectLst/>
              </a:rPr>
              <a:t> </a:t>
            </a:r>
          </a:p>
          <a:p>
            <a:pPr marL="0" marR="0" algn="l">
              <a:spcBef>
                <a:spcPts val="2100"/>
              </a:spcBef>
              <a:buNone/>
            </a:pPr>
            <a:r>
              <a:rPr sz="1800" b="1" dirty="0">
                <a:solidFill>
                  <a:srgbClr val="FFFFFF"/>
                </a:solidFill>
                <a:effectLst/>
                <a:latin typeface="Avenir Next LT Pro" panose="020B0504020202020204" pitchFamily="34" charset="0"/>
              </a:rPr>
              <a:t>Why It Matters</a:t>
            </a:r>
            <a:r>
              <a:rPr dirty="0">
                <a:effectLst/>
              </a:rPr>
              <a:t> </a:t>
            </a:r>
          </a:p>
          <a:p>
            <a:pPr marL="0" marR="0" algn="l">
              <a:spcBef>
                <a:spcPts val="600"/>
              </a:spcBef>
              <a:buNone/>
            </a:pPr>
            <a:r>
              <a:rPr sz="1600" b="0" dirty="0">
                <a:solidFill>
                  <a:srgbClr val="FFFFFF"/>
                </a:solidFill>
                <a:effectLst/>
                <a:latin typeface="Avenir Next LT Pro" panose="020B0504020202020204" pitchFamily="34" charset="0"/>
              </a:rPr>
              <a:t>Established public ownership and risk-sharing—the foundation of modern capital markets.</a:t>
            </a:r>
            <a:r>
              <a:rPr dirty="0">
                <a:effectLst/>
              </a:rPr>
              <a:t> </a:t>
            </a:r>
            <a:endParaRPr lang="en-US" dirty="0"/>
          </a:p>
        </p:txBody>
      </p:sp>
    </p:spTree>
    <p:extLst>
      <p:ext uri="{BB962C8B-B14F-4D97-AF65-F5344CB8AC3E}">
        <p14:creationId xmlns:p14="http://schemas.microsoft.com/office/powerpoint/2010/main" val="2022476698"/>
      </p:ext>
    </p:extLst>
  </p:cSld>
  <p:clrMapOvr>
    <a:masterClrMapping/>
  </p:clrMapOvr>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114</TotalTime>
  <Words>5032</Words>
  <Application>Microsoft Office PowerPoint</Application>
  <PresentationFormat>Widescreen</PresentationFormat>
  <Paragraphs>353</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Arial</vt:lpstr>
      <vt:lpstr>Avenir Next LT Pro</vt:lpstr>
      <vt:lpstr>Avenir Next LT Pro Bold</vt:lpstr>
      <vt:lpstr>Avenir Next LT Pro Regular</vt:lpstr>
      <vt:lpstr>Neue Haas Grotesk Text Pro</vt:lpstr>
      <vt:lpstr>OasisVTI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Tomas Grosup</dc:creator>
  <cp:lastModifiedBy>Tomas Grosup</cp:lastModifiedBy>
  <cp:revision>4</cp:revision>
  <dcterms:created xsi:type="dcterms:W3CDTF">2025-12-11T18:40:33Z</dcterms:created>
  <dcterms:modified xsi:type="dcterms:W3CDTF">2025-12-11T20:35:29Z</dcterms:modified>
</cp:coreProperties>
</file>